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62"/>
  </p:notesMasterIdLst>
  <p:handoutMasterIdLst>
    <p:handoutMasterId r:id="rId63"/>
  </p:handoutMasterIdLst>
  <p:sldIdLst>
    <p:sldId id="472" r:id="rId3"/>
    <p:sldId id="473" r:id="rId4"/>
    <p:sldId id="386" r:id="rId5"/>
    <p:sldId id="451" r:id="rId6"/>
    <p:sldId id="263" r:id="rId7"/>
    <p:sldId id="475" r:id="rId8"/>
    <p:sldId id="369" r:id="rId9"/>
    <p:sldId id="365" r:id="rId10"/>
    <p:sldId id="476" r:id="rId11"/>
    <p:sldId id="400" r:id="rId12"/>
    <p:sldId id="367" r:id="rId13"/>
    <p:sldId id="398" r:id="rId14"/>
    <p:sldId id="399" r:id="rId15"/>
    <p:sldId id="401" r:id="rId16"/>
    <p:sldId id="490" r:id="rId17"/>
    <p:sldId id="477" r:id="rId18"/>
    <p:sldId id="423" r:id="rId19"/>
    <p:sldId id="424" r:id="rId20"/>
    <p:sldId id="425" r:id="rId21"/>
    <p:sldId id="428" r:id="rId22"/>
    <p:sldId id="429" r:id="rId23"/>
    <p:sldId id="430" r:id="rId24"/>
    <p:sldId id="431" r:id="rId25"/>
    <p:sldId id="478" r:id="rId26"/>
    <p:sldId id="447" r:id="rId27"/>
    <p:sldId id="438" r:id="rId28"/>
    <p:sldId id="378" r:id="rId29"/>
    <p:sldId id="482" r:id="rId30"/>
    <p:sldId id="483" r:id="rId31"/>
    <p:sldId id="491" r:id="rId32"/>
    <p:sldId id="484" r:id="rId33"/>
    <p:sldId id="485" r:id="rId34"/>
    <p:sldId id="481" r:id="rId35"/>
    <p:sldId id="379" r:id="rId36"/>
    <p:sldId id="492" r:id="rId37"/>
    <p:sldId id="487" r:id="rId38"/>
    <p:sldId id="486" r:id="rId39"/>
    <p:sldId id="420" r:id="rId40"/>
    <p:sldId id="471" r:id="rId41"/>
    <p:sldId id="470" r:id="rId42"/>
    <p:sldId id="488" r:id="rId43"/>
    <p:sldId id="441" r:id="rId44"/>
    <p:sldId id="442" r:id="rId45"/>
    <p:sldId id="456" r:id="rId46"/>
    <p:sldId id="457" r:id="rId47"/>
    <p:sldId id="443" r:id="rId48"/>
    <p:sldId id="493" r:id="rId49"/>
    <p:sldId id="421" r:id="rId50"/>
    <p:sldId id="454" r:id="rId51"/>
    <p:sldId id="455" r:id="rId52"/>
    <p:sldId id="459" r:id="rId53"/>
    <p:sldId id="460" r:id="rId54"/>
    <p:sldId id="461" r:id="rId55"/>
    <p:sldId id="462" r:id="rId56"/>
    <p:sldId id="496" r:id="rId57"/>
    <p:sldId id="495" r:id="rId58"/>
    <p:sldId id="494" r:id="rId59"/>
    <p:sldId id="452" r:id="rId60"/>
    <p:sldId id="46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901"/>
    <a:srgbClr val="B0DEEE"/>
    <a:srgbClr val="EB1567"/>
    <a:srgbClr val="FFFFFF"/>
    <a:srgbClr val="7AA10E"/>
    <a:srgbClr val="80BD01"/>
    <a:srgbClr val="F5B1B0"/>
    <a:srgbClr val="F58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1C2A3A-1660-460A-8084-9E6EF6C5D76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D92500C-4D2A-42BA-BA41-12E9DC8A6E63}">
      <dgm:prSet phldrT="[文字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Dataset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3572B5-D4B1-4B2B-BA71-E9E666926135}" type="parTrans" cxnId="{B9894914-8D28-4A1E-ACDB-164C083FB2D8}">
      <dgm:prSet/>
      <dgm:spPr/>
      <dgm:t>
        <a:bodyPr/>
        <a:lstStyle/>
        <a:p>
          <a:endParaRPr lang="zh-TW" altLang="en-US"/>
        </a:p>
      </dgm:t>
    </dgm:pt>
    <dgm:pt modelId="{C9CB50A8-D98D-4E35-8F92-DD29E81F1FF4}" type="sibTrans" cxnId="{B9894914-8D28-4A1E-ACDB-164C083FB2D8}">
      <dgm:prSet/>
      <dgm:spPr>
        <a:solidFill>
          <a:srgbClr val="00B0F0"/>
        </a:solidFill>
      </dgm:spPr>
      <dgm:t>
        <a:bodyPr/>
        <a:lstStyle/>
        <a:p>
          <a:endParaRPr lang="zh-TW" altLang="en-US">
            <a:solidFill>
              <a:srgbClr val="00B0F0"/>
            </a:solidFill>
          </a:endParaRPr>
        </a:p>
      </dgm:t>
    </dgm:pt>
    <dgm:pt modelId="{054DC06F-A144-403C-9C12-0B1C8DEC09AB}">
      <dgm:prSet phldrT="[文字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altLang="en-US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DataLoader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5688E1-3A1F-4145-8553-88FE2A66DA31}" type="parTrans" cxnId="{B124DAB6-4DDB-49B4-AA5C-DBCFD63B4C52}">
      <dgm:prSet/>
      <dgm:spPr/>
      <dgm:t>
        <a:bodyPr/>
        <a:lstStyle/>
        <a:p>
          <a:endParaRPr lang="zh-TW" altLang="en-US"/>
        </a:p>
      </dgm:t>
    </dgm:pt>
    <dgm:pt modelId="{4E17A2CB-C6C3-401B-9EBE-54801536B0AD}" type="sibTrans" cxnId="{B124DAB6-4DDB-49B4-AA5C-DBCFD63B4C52}">
      <dgm:prSet/>
      <dgm:spPr>
        <a:solidFill>
          <a:srgbClr val="00B0F0"/>
        </a:solidFill>
      </dgm:spPr>
      <dgm:t>
        <a:bodyPr/>
        <a:lstStyle/>
        <a:p>
          <a:endParaRPr lang="zh-TW" altLang="en-US"/>
        </a:p>
      </dgm:t>
    </dgm:pt>
    <dgm:pt modelId="{A436336F-5389-4516-8A5B-4C989F514DA1}">
      <dgm:prSet phldrT="[文字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altLang="en-US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DataLoaderIter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1DD4B4A-3EE2-4980-8074-75563C145396}" type="parTrans" cxnId="{B8B73118-43FD-4A22-ACDB-860EE8AEA281}">
      <dgm:prSet/>
      <dgm:spPr/>
      <dgm:t>
        <a:bodyPr/>
        <a:lstStyle/>
        <a:p>
          <a:endParaRPr lang="zh-TW" altLang="en-US"/>
        </a:p>
      </dgm:t>
    </dgm:pt>
    <dgm:pt modelId="{47960417-A59F-4284-83B9-6011127AD6C3}" type="sibTrans" cxnId="{B8B73118-43FD-4A22-ACDB-860EE8AEA281}">
      <dgm:prSet/>
      <dgm:spPr/>
      <dgm:t>
        <a:bodyPr/>
        <a:lstStyle/>
        <a:p>
          <a:endParaRPr lang="zh-TW" altLang="en-US"/>
        </a:p>
      </dgm:t>
    </dgm:pt>
    <dgm:pt modelId="{D873D6EA-D89F-4E52-8323-D8F407886D6C}" type="pres">
      <dgm:prSet presAssocID="{7B1C2A3A-1660-460A-8084-9E6EF6C5D761}" presName="Name0" presStyleCnt="0">
        <dgm:presLayoutVars>
          <dgm:dir/>
          <dgm:resizeHandles val="exact"/>
        </dgm:presLayoutVars>
      </dgm:prSet>
      <dgm:spPr/>
    </dgm:pt>
    <dgm:pt modelId="{D98F3972-2461-4A77-8C92-C3C408582B68}" type="pres">
      <dgm:prSet presAssocID="{6D92500C-4D2A-42BA-BA41-12E9DC8A6E63}" presName="node" presStyleLbl="node1" presStyleIdx="0" presStyleCnt="3" custScaleY="6699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D1D2FE-4D6A-435C-BA08-30C0F422023B}" type="pres">
      <dgm:prSet presAssocID="{C9CB50A8-D98D-4E35-8F92-DD29E81F1FF4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78CF73AA-1FC8-4C3D-A8CD-4CDA2BF50FFC}" type="pres">
      <dgm:prSet presAssocID="{C9CB50A8-D98D-4E35-8F92-DD29E81F1FF4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BD610E85-9D3B-42DC-B5FD-3CB35561C0D3}" type="pres">
      <dgm:prSet presAssocID="{054DC06F-A144-403C-9C12-0B1C8DEC09AB}" presName="node" presStyleLbl="node1" presStyleIdx="1" presStyleCnt="3" custScaleY="66999" custLinFactNeighborX="-4225" custLinFactNeighborY="7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F5A78A7-24BE-4A6B-9E7D-FCB16FE729BF}" type="pres">
      <dgm:prSet presAssocID="{4E17A2CB-C6C3-401B-9EBE-54801536B0A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83920DBC-4074-4A54-8D4F-F963AA70A18D}" type="pres">
      <dgm:prSet presAssocID="{4E17A2CB-C6C3-401B-9EBE-54801536B0A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500ED643-424D-4371-9469-AF59B3E03226}" type="pres">
      <dgm:prSet presAssocID="{A436336F-5389-4516-8A5B-4C989F514DA1}" presName="node" presStyleLbl="node1" presStyleIdx="2" presStyleCnt="3" custScaleY="6699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8B73118-43FD-4A22-ACDB-860EE8AEA281}" srcId="{7B1C2A3A-1660-460A-8084-9E6EF6C5D761}" destId="{A436336F-5389-4516-8A5B-4C989F514DA1}" srcOrd="2" destOrd="0" parTransId="{21DD4B4A-3EE2-4980-8074-75563C145396}" sibTransId="{47960417-A59F-4284-83B9-6011127AD6C3}"/>
    <dgm:cxn modelId="{7165BA92-0865-48C1-BF95-B4013E740E82}" type="presOf" srcId="{C9CB50A8-D98D-4E35-8F92-DD29E81F1FF4}" destId="{78CF73AA-1FC8-4C3D-A8CD-4CDA2BF50FFC}" srcOrd="1" destOrd="0" presId="urn:microsoft.com/office/officeart/2005/8/layout/process1"/>
    <dgm:cxn modelId="{6CDF9CD1-3EC5-4A80-9333-250CB69CCE73}" type="presOf" srcId="{A436336F-5389-4516-8A5B-4C989F514DA1}" destId="{500ED643-424D-4371-9469-AF59B3E03226}" srcOrd="0" destOrd="0" presId="urn:microsoft.com/office/officeart/2005/8/layout/process1"/>
    <dgm:cxn modelId="{B9894914-8D28-4A1E-ACDB-164C083FB2D8}" srcId="{7B1C2A3A-1660-460A-8084-9E6EF6C5D761}" destId="{6D92500C-4D2A-42BA-BA41-12E9DC8A6E63}" srcOrd="0" destOrd="0" parTransId="{2A3572B5-D4B1-4B2B-BA71-E9E666926135}" sibTransId="{C9CB50A8-D98D-4E35-8F92-DD29E81F1FF4}"/>
    <dgm:cxn modelId="{B124DAB6-4DDB-49B4-AA5C-DBCFD63B4C52}" srcId="{7B1C2A3A-1660-460A-8084-9E6EF6C5D761}" destId="{054DC06F-A144-403C-9C12-0B1C8DEC09AB}" srcOrd="1" destOrd="0" parTransId="{E85688E1-3A1F-4145-8553-88FE2A66DA31}" sibTransId="{4E17A2CB-C6C3-401B-9EBE-54801536B0AD}"/>
    <dgm:cxn modelId="{E6416022-BAF8-4329-BB26-D88483F6625A}" type="presOf" srcId="{6D92500C-4D2A-42BA-BA41-12E9DC8A6E63}" destId="{D98F3972-2461-4A77-8C92-C3C408582B68}" srcOrd="0" destOrd="0" presId="urn:microsoft.com/office/officeart/2005/8/layout/process1"/>
    <dgm:cxn modelId="{C4CAE121-1E20-4D1E-BB0E-47E23510FAA4}" type="presOf" srcId="{4E17A2CB-C6C3-401B-9EBE-54801536B0AD}" destId="{9F5A78A7-24BE-4A6B-9E7D-FCB16FE729BF}" srcOrd="0" destOrd="0" presId="urn:microsoft.com/office/officeart/2005/8/layout/process1"/>
    <dgm:cxn modelId="{51EA781C-B41D-452E-919F-4B1F38E4BB0A}" type="presOf" srcId="{054DC06F-A144-403C-9C12-0B1C8DEC09AB}" destId="{BD610E85-9D3B-42DC-B5FD-3CB35561C0D3}" srcOrd="0" destOrd="0" presId="urn:microsoft.com/office/officeart/2005/8/layout/process1"/>
    <dgm:cxn modelId="{E25AA202-651E-4A53-8164-B330F0FB7734}" type="presOf" srcId="{7B1C2A3A-1660-460A-8084-9E6EF6C5D761}" destId="{D873D6EA-D89F-4E52-8323-D8F407886D6C}" srcOrd="0" destOrd="0" presId="urn:microsoft.com/office/officeart/2005/8/layout/process1"/>
    <dgm:cxn modelId="{B8A6C982-EAFA-4DDB-B863-25140AEE506E}" type="presOf" srcId="{C9CB50A8-D98D-4E35-8F92-DD29E81F1FF4}" destId="{82D1D2FE-4D6A-435C-BA08-30C0F422023B}" srcOrd="0" destOrd="0" presId="urn:microsoft.com/office/officeart/2005/8/layout/process1"/>
    <dgm:cxn modelId="{086C0BD4-D0E6-4C4D-8383-94CC9C4588B6}" type="presOf" srcId="{4E17A2CB-C6C3-401B-9EBE-54801536B0AD}" destId="{83920DBC-4074-4A54-8D4F-F963AA70A18D}" srcOrd="1" destOrd="0" presId="urn:microsoft.com/office/officeart/2005/8/layout/process1"/>
    <dgm:cxn modelId="{912EA55F-E624-4C56-9860-6EBF85B42AF1}" type="presParOf" srcId="{D873D6EA-D89F-4E52-8323-D8F407886D6C}" destId="{D98F3972-2461-4A77-8C92-C3C408582B68}" srcOrd="0" destOrd="0" presId="urn:microsoft.com/office/officeart/2005/8/layout/process1"/>
    <dgm:cxn modelId="{26F4701B-153A-444D-8755-51A00CFDFD2E}" type="presParOf" srcId="{D873D6EA-D89F-4E52-8323-D8F407886D6C}" destId="{82D1D2FE-4D6A-435C-BA08-30C0F422023B}" srcOrd="1" destOrd="0" presId="urn:microsoft.com/office/officeart/2005/8/layout/process1"/>
    <dgm:cxn modelId="{47038DC6-2D5C-4C9A-8724-BD06D5D90DC6}" type="presParOf" srcId="{82D1D2FE-4D6A-435C-BA08-30C0F422023B}" destId="{78CF73AA-1FC8-4C3D-A8CD-4CDA2BF50FFC}" srcOrd="0" destOrd="0" presId="urn:microsoft.com/office/officeart/2005/8/layout/process1"/>
    <dgm:cxn modelId="{BCB2561C-063C-4395-A2FA-05B9D0BD9B3A}" type="presParOf" srcId="{D873D6EA-D89F-4E52-8323-D8F407886D6C}" destId="{BD610E85-9D3B-42DC-B5FD-3CB35561C0D3}" srcOrd="2" destOrd="0" presId="urn:microsoft.com/office/officeart/2005/8/layout/process1"/>
    <dgm:cxn modelId="{A4D33BA4-8C01-4D08-88D9-E5D892656A46}" type="presParOf" srcId="{D873D6EA-D89F-4E52-8323-D8F407886D6C}" destId="{9F5A78A7-24BE-4A6B-9E7D-FCB16FE729BF}" srcOrd="3" destOrd="0" presId="urn:microsoft.com/office/officeart/2005/8/layout/process1"/>
    <dgm:cxn modelId="{EED3E15E-E434-4415-AF1D-BCD51F566CD7}" type="presParOf" srcId="{9F5A78A7-24BE-4A6B-9E7D-FCB16FE729BF}" destId="{83920DBC-4074-4A54-8D4F-F963AA70A18D}" srcOrd="0" destOrd="0" presId="urn:microsoft.com/office/officeart/2005/8/layout/process1"/>
    <dgm:cxn modelId="{05FD5399-A46A-4D35-B898-B0E6BEEF0832}" type="presParOf" srcId="{D873D6EA-D89F-4E52-8323-D8F407886D6C}" destId="{500ED643-424D-4371-9469-AF59B3E032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185BF5-13D6-449B-9683-6B1C0F020091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63A843A-2BBA-420D-A36C-3DD7B147AE56}">
      <dgm:prSet phldrT="[文字]" custT="1"/>
      <dgm:spPr/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創建一個 </a:t>
          </a:r>
          <a:r>
            <a:rPr 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Dataset</a:t>
          </a:r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物件</a:t>
          </a:r>
          <a:endParaRPr lang="zh-TW" altLang="en-US" sz="20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C8FA96-6E94-4D00-8453-2BFCE966BBAE}" type="parTrans" cxnId="{9791C53D-034C-4DD6-B3A8-7ABA6C75AB87}">
      <dgm:prSet/>
      <dgm:spPr/>
      <dgm:t>
        <a:bodyPr/>
        <a:lstStyle/>
        <a:p>
          <a:endParaRPr lang="zh-TW" altLang="en-US"/>
        </a:p>
      </dgm:t>
    </dgm:pt>
    <dgm:pt modelId="{EDEB4AAC-5355-4E14-8E53-4D4BE1E953BE}" type="sibTrans" cxnId="{9791C53D-034C-4DD6-B3A8-7ABA6C75AB87}">
      <dgm:prSet/>
      <dgm:spPr>
        <a:solidFill>
          <a:srgbClr val="00B0F0"/>
        </a:solidFill>
      </dgm:spPr>
      <dgm:t>
        <a:bodyPr/>
        <a:lstStyle/>
        <a:p>
          <a:endParaRPr lang="zh-TW" altLang="en-US"/>
        </a:p>
      </dgm:t>
    </dgm:pt>
    <dgm:pt modelId="{3BD641AD-A44E-4070-8825-E9E1E11666FB}">
      <dgm:prSet phldrT="[文字]" custT="1"/>
      <dgm:spPr/>
      <dgm:t>
        <a:bodyPr/>
        <a:lstStyle/>
        <a:p>
          <a:r>
            <a:rPr lang="zh-TW" altLang="en-US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必須實現</a:t>
          </a:r>
          <a: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__</a:t>
          </a:r>
          <a:r>
            <a:rPr lang="en-US" altLang="zh-TW" sz="2000" b="1" i="0" dirty="0" err="1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len</a:t>
          </a:r>
          <a: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__()</a:t>
          </a:r>
          <a:r>
            <a:rPr lang="zh-TW" altLang="en-US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__</a:t>
          </a:r>
          <a:r>
            <a:rPr lang="en-US" altLang="zh-TW" sz="2000" b="1" i="0" dirty="0" err="1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getitem</a:t>
          </a:r>
          <a: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__()</a:t>
          </a:r>
          <a:b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這兩個方法。</a:t>
          </a:r>
          <a:endParaRPr lang="zh-TW" altLang="en-US" sz="2000" b="1" dirty="0">
            <a:solidFill>
              <a:srgbClr val="0070C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F9D7A80-0DFC-4A4B-95DA-E51040B917B9}" type="parTrans" cxnId="{05927BA9-4459-47D6-8C5F-920ABF55C5C6}">
      <dgm:prSet/>
      <dgm:spPr/>
      <dgm:t>
        <a:bodyPr/>
        <a:lstStyle/>
        <a:p>
          <a:endParaRPr lang="zh-TW" altLang="en-US"/>
        </a:p>
      </dgm:t>
    </dgm:pt>
    <dgm:pt modelId="{0144EEF2-A520-4E0A-ABCF-4ED80EEE3A8E}" type="sibTrans" cxnId="{05927BA9-4459-47D6-8C5F-920ABF55C5C6}">
      <dgm:prSet/>
      <dgm:spPr/>
      <dgm:t>
        <a:bodyPr/>
        <a:lstStyle/>
        <a:p>
          <a:endParaRPr lang="zh-TW" altLang="en-US"/>
        </a:p>
      </dgm:t>
    </dgm:pt>
    <dgm:pt modelId="{E2A8CFDB-6BDE-4E8D-A99E-EFEB33B6549D}">
      <dgm:prSet phldrT="[文字]" custT="1"/>
      <dgm:spPr/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創建一個 </a:t>
          </a:r>
          <a:r>
            <a:rPr lang="en-US" sz="2000" b="1" i="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DataLoader</a:t>
          </a:r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物件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5FD6020-41F3-4360-AE86-79E0250C4965}" type="parTrans" cxnId="{1F4BA8CC-2E42-45C5-94EF-DB721E6690C0}">
      <dgm:prSet/>
      <dgm:spPr/>
      <dgm:t>
        <a:bodyPr/>
        <a:lstStyle/>
        <a:p>
          <a:endParaRPr lang="zh-TW" altLang="en-US"/>
        </a:p>
      </dgm:t>
    </dgm:pt>
    <dgm:pt modelId="{1461CBF2-84C9-4D6C-99FB-6BA6B8DCA027}" type="sibTrans" cxnId="{1F4BA8CC-2E42-45C5-94EF-DB721E6690C0}">
      <dgm:prSet/>
      <dgm:spPr>
        <a:solidFill>
          <a:srgbClr val="00B0F0"/>
        </a:solidFill>
      </dgm:spPr>
      <dgm:t>
        <a:bodyPr/>
        <a:lstStyle/>
        <a:p>
          <a:endParaRPr lang="zh-TW" altLang="en-US"/>
        </a:p>
      </dgm:t>
    </dgm:pt>
    <dgm:pt modelId="{A2C210B2-6884-40A2-B5F4-6F7C8124F97E}">
      <dgm:prSet phldrT="[文字]" custT="1"/>
      <dgm:spPr/>
      <dgm:t>
        <a:bodyPr/>
        <a:lstStyle/>
        <a:p>
          <a:r>
            <a:rPr lang="zh-TW" altLang="en-US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它是對</a:t>
          </a:r>
          <a:r>
            <a:rPr lang="en-US" altLang="zh-TW" sz="2000" b="1" i="0" dirty="0" err="1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DataSet</a:t>
          </a:r>
          <a:r>
            <a:rPr lang="zh-TW" altLang="en-US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對象進行迭代的。</a:t>
          </a:r>
          <a: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一般不需要改寫的其他方法了</a:t>
          </a:r>
          <a:r>
            <a:rPr lang="zh-TW" altLang="en-US" sz="1200" b="0" i="0" dirty="0" smtClean="0"/>
            <a:t>。</a:t>
          </a:r>
          <a:endParaRPr lang="zh-TW" altLang="en-US" sz="1200" dirty="0"/>
        </a:p>
      </dgm:t>
    </dgm:pt>
    <dgm:pt modelId="{DF8822D4-37C2-4A42-BE23-C2E409E9D02A}" type="parTrans" cxnId="{FBAF6A6C-639B-4516-BADA-4EAC77D5F184}">
      <dgm:prSet/>
      <dgm:spPr/>
      <dgm:t>
        <a:bodyPr/>
        <a:lstStyle/>
        <a:p>
          <a:endParaRPr lang="zh-TW" altLang="en-US"/>
        </a:p>
      </dgm:t>
    </dgm:pt>
    <dgm:pt modelId="{60467ACD-F051-4948-B100-1D33812FFA33}" type="sibTrans" cxnId="{FBAF6A6C-639B-4516-BADA-4EAC77D5F184}">
      <dgm:prSet/>
      <dgm:spPr/>
      <dgm:t>
        <a:bodyPr/>
        <a:lstStyle/>
        <a:p>
          <a:endParaRPr lang="zh-TW" altLang="en-US"/>
        </a:p>
      </dgm:t>
    </dgm:pt>
    <dgm:pt modelId="{A936D399-87BF-4CCC-895A-D97E89B59598}">
      <dgm:prSet phldrT="[文字]" custT="1"/>
      <dgm:spPr/>
      <dgm:t>
        <a:bodyPr/>
        <a:lstStyle/>
        <a:p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循環遍歷 </a:t>
          </a:r>
          <a:r>
            <a:rPr lang="en-US" altLang="zh-TW" sz="2000" b="1" i="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DataLoader</a:t>
          </a:r>
          <a:r>
            <a:rPr lang="en-US" altLang="zh-TW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altLang="en-US" sz="2000" b="1" i="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對象</a:t>
          </a:r>
          <a:endParaRPr lang="zh-TW" altLang="en-US" sz="2000" b="1" i="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002149C-5A39-4A68-98F3-AF8B78CB3734}" type="parTrans" cxnId="{DEB89A44-A190-4A5F-8094-8CFD65FC15E5}">
      <dgm:prSet/>
      <dgm:spPr/>
      <dgm:t>
        <a:bodyPr/>
        <a:lstStyle/>
        <a:p>
          <a:endParaRPr lang="zh-TW" altLang="en-US"/>
        </a:p>
      </dgm:t>
    </dgm:pt>
    <dgm:pt modelId="{AE86840E-DA71-4622-A466-EE67077BF03F}" type="sibTrans" cxnId="{DEB89A44-A190-4A5F-8094-8CFD65FC15E5}">
      <dgm:prSet/>
      <dgm:spPr/>
      <dgm:t>
        <a:bodyPr/>
        <a:lstStyle/>
        <a:p>
          <a:endParaRPr lang="zh-TW" altLang="en-US"/>
        </a:p>
      </dgm:t>
    </dgm:pt>
    <dgm:pt modelId="{C22D4861-2980-4E4F-A349-18C63D0443C2}">
      <dgm:prSet phldrT="[文字]" custT="1"/>
      <dgm:spPr/>
      <dgm:t>
        <a:bodyPr/>
        <a:lstStyle/>
        <a:p>
          <a:r>
            <a:rPr lang="zh-TW" altLang="en-US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將資料特徵</a:t>
          </a:r>
          <a: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data, </a:t>
          </a:r>
          <a:r>
            <a:rPr lang="zh-TW" altLang="en-US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資料標籤</a:t>
          </a:r>
          <a:r>
            <a:rPr lang="en-US" altLang="zh-TW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label</a:t>
          </a:r>
          <a:r>
            <a:rPr lang="zh-TW" altLang="en-US" sz="2000" b="1" i="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加載到模型中進行訓練</a:t>
          </a:r>
          <a:endParaRPr lang="zh-TW" altLang="en-US" sz="2000" b="1" dirty="0">
            <a:solidFill>
              <a:srgbClr val="0070C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47098B1-CC27-4FD7-9156-590D633E444A}" type="parTrans" cxnId="{C9C79429-B01A-4C4A-A68B-A9FDD0C7DE5F}">
      <dgm:prSet/>
      <dgm:spPr/>
      <dgm:t>
        <a:bodyPr/>
        <a:lstStyle/>
        <a:p>
          <a:endParaRPr lang="zh-TW" altLang="en-US"/>
        </a:p>
      </dgm:t>
    </dgm:pt>
    <dgm:pt modelId="{A7F1466A-42EE-4FE2-A419-9DC9FE76AEC3}" type="sibTrans" cxnId="{C9C79429-B01A-4C4A-A68B-A9FDD0C7DE5F}">
      <dgm:prSet/>
      <dgm:spPr/>
      <dgm:t>
        <a:bodyPr/>
        <a:lstStyle/>
        <a:p>
          <a:endParaRPr lang="zh-TW" altLang="en-US"/>
        </a:p>
      </dgm:t>
    </dgm:pt>
    <dgm:pt modelId="{4F70241A-4F94-497A-9D7F-27B87A6B1B32}" type="pres">
      <dgm:prSet presAssocID="{44185BF5-13D6-449B-9683-6B1C0F02009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DACFA06-F91C-4AB0-9E62-FFED74907F2A}" type="pres">
      <dgm:prSet presAssocID="{363A843A-2BBA-420D-A36C-3DD7B147AE56}" presName="composite" presStyleCnt="0"/>
      <dgm:spPr/>
    </dgm:pt>
    <dgm:pt modelId="{8EE4AAA7-F886-4080-938D-E30CC01F189D}" type="pres">
      <dgm:prSet presAssocID="{363A843A-2BBA-420D-A36C-3DD7B147AE56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F2B0A2A-DAC9-4E82-89EA-EFD5C60CB524}" type="pres">
      <dgm:prSet presAssocID="{363A843A-2BBA-420D-A36C-3DD7B147AE56}" presName="parSh" presStyleLbl="node1" presStyleIdx="0" presStyleCnt="3" custScaleX="187883" custScaleY="148041" custLinFactNeighborX="-71" custLinFactNeighborY="-91592"/>
      <dgm:spPr/>
      <dgm:t>
        <a:bodyPr/>
        <a:lstStyle/>
        <a:p>
          <a:endParaRPr lang="zh-TW" altLang="en-US"/>
        </a:p>
      </dgm:t>
    </dgm:pt>
    <dgm:pt modelId="{59699F81-06E1-4380-9B61-D5E6DE2FEE32}" type="pres">
      <dgm:prSet presAssocID="{363A843A-2BBA-420D-A36C-3DD7B147AE56}" presName="desTx" presStyleLbl="fgAcc1" presStyleIdx="0" presStyleCnt="3" custScaleX="190820" custScaleY="54221" custLinFactNeighborX="-1250" custLinFactNeighborY="-2386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1FACCB3-B486-47EB-83E3-0500FD7A21CA}" type="pres">
      <dgm:prSet presAssocID="{EDEB4AAC-5355-4E14-8E53-4D4BE1E953BE}" presName="sibTrans" presStyleLbl="sibTrans2D1" presStyleIdx="0" presStyleCnt="2" custLinFactNeighborY="64543"/>
      <dgm:spPr/>
      <dgm:t>
        <a:bodyPr/>
        <a:lstStyle/>
        <a:p>
          <a:endParaRPr lang="zh-TW" altLang="en-US"/>
        </a:p>
      </dgm:t>
    </dgm:pt>
    <dgm:pt modelId="{D01F98AE-1569-4351-BA58-045EC9411FD6}" type="pres">
      <dgm:prSet presAssocID="{EDEB4AAC-5355-4E14-8E53-4D4BE1E953BE}" presName="connTx" presStyleLbl="sibTrans2D1" presStyleIdx="0" presStyleCnt="2"/>
      <dgm:spPr/>
      <dgm:t>
        <a:bodyPr/>
        <a:lstStyle/>
        <a:p>
          <a:endParaRPr lang="zh-TW" altLang="en-US"/>
        </a:p>
      </dgm:t>
    </dgm:pt>
    <dgm:pt modelId="{4456AE20-562C-488B-B6D2-695FC27643FB}" type="pres">
      <dgm:prSet presAssocID="{E2A8CFDB-6BDE-4E8D-A99E-EFEB33B6549D}" presName="composite" presStyleCnt="0"/>
      <dgm:spPr/>
    </dgm:pt>
    <dgm:pt modelId="{CD9DF3E9-F528-4CD0-9D18-9F3ED1CD55C7}" type="pres">
      <dgm:prSet presAssocID="{E2A8CFDB-6BDE-4E8D-A99E-EFEB33B6549D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E8CBB0B-D967-418D-9F3C-1EDB00B623DC}" type="pres">
      <dgm:prSet presAssocID="{E2A8CFDB-6BDE-4E8D-A99E-EFEB33B6549D}" presName="parSh" presStyleLbl="node1" presStyleIdx="1" presStyleCnt="3" custScaleX="187883" custScaleY="148041" custLinFactNeighborX="-71" custLinFactNeighborY="-88832"/>
      <dgm:spPr/>
      <dgm:t>
        <a:bodyPr/>
        <a:lstStyle/>
        <a:p>
          <a:endParaRPr lang="zh-TW" altLang="en-US"/>
        </a:p>
      </dgm:t>
    </dgm:pt>
    <dgm:pt modelId="{75CF0793-5E87-479E-9822-924824F25ABD}" type="pres">
      <dgm:prSet presAssocID="{E2A8CFDB-6BDE-4E8D-A99E-EFEB33B6549D}" presName="desTx" presStyleLbl="fgAcc1" presStyleIdx="1" presStyleCnt="3" custScaleX="190820" custScaleY="54221" custLinFactNeighborY="-230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6E69A5A-FA69-4B31-BA85-91B8A195F015}" type="pres">
      <dgm:prSet presAssocID="{1461CBF2-84C9-4D6C-99FB-6BA6B8DCA027}" presName="sibTrans" presStyleLbl="sibTrans2D1" presStyleIdx="1" presStyleCnt="2" custLinFactNeighborY="64543"/>
      <dgm:spPr/>
      <dgm:t>
        <a:bodyPr/>
        <a:lstStyle/>
        <a:p>
          <a:endParaRPr lang="zh-TW" altLang="en-US"/>
        </a:p>
      </dgm:t>
    </dgm:pt>
    <dgm:pt modelId="{697C8F37-C66D-467C-8A2F-B22796C9E41E}" type="pres">
      <dgm:prSet presAssocID="{1461CBF2-84C9-4D6C-99FB-6BA6B8DCA027}" presName="connTx" presStyleLbl="sibTrans2D1" presStyleIdx="1" presStyleCnt="2"/>
      <dgm:spPr/>
      <dgm:t>
        <a:bodyPr/>
        <a:lstStyle/>
        <a:p>
          <a:endParaRPr lang="zh-TW" altLang="en-US"/>
        </a:p>
      </dgm:t>
    </dgm:pt>
    <dgm:pt modelId="{82D1798E-FCA4-4E4F-8598-1DA72037017B}" type="pres">
      <dgm:prSet presAssocID="{A936D399-87BF-4CCC-895A-D97E89B59598}" presName="composite" presStyleCnt="0"/>
      <dgm:spPr/>
    </dgm:pt>
    <dgm:pt modelId="{FC959645-C9EE-4233-876E-9AC1E3BCFBBF}" type="pres">
      <dgm:prSet presAssocID="{A936D399-87BF-4CCC-895A-D97E89B5959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C45D837-0C72-4F39-BC3D-F547F5C62CFF}" type="pres">
      <dgm:prSet presAssocID="{A936D399-87BF-4CCC-895A-D97E89B59598}" presName="parSh" presStyleLbl="node1" presStyleIdx="2" presStyleCnt="3" custScaleX="187883" custScaleY="148041" custLinFactNeighborX="-71" custLinFactNeighborY="-88015"/>
      <dgm:spPr/>
      <dgm:t>
        <a:bodyPr/>
        <a:lstStyle/>
        <a:p>
          <a:endParaRPr lang="zh-TW" altLang="en-US"/>
        </a:p>
      </dgm:t>
    </dgm:pt>
    <dgm:pt modelId="{AC41CF04-3D54-4AC2-B44F-D99FA2D5927C}" type="pres">
      <dgm:prSet presAssocID="{A936D399-87BF-4CCC-895A-D97E89B59598}" presName="desTx" presStyleLbl="fgAcc1" presStyleIdx="2" presStyleCnt="3" custScaleX="190820" custScaleY="54221" custLinFactNeighborY="-230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66C6DAD-D923-4A76-8D04-7A6D8798C219}" type="presOf" srcId="{363A843A-2BBA-420D-A36C-3DD7B147AE56}" destId="{1F2B0A2A-DAC9-4E82-89EA-EFD5C60CB524}" srcOrd="1" destOrd="0" presId="urn:microsoft.com/office/officeart/2005/8/layout/process3"/>
    <dgm:cxn modelId="{2E9FB130-5994-4F27-99FC-64984C91F909}" type="presOf" srcId="{363A843A-2BBA-420D-A36C-3DD7B147AE56}" destId="{8EE4AAA7-F886-4080-938D-E30CC01F189D}" srcOrd="0" destOrd="0" presId="urn:microsoft.com/office/officeart/2005/8/layout/process3"/>
    <dgm:cxn modelId="{1F4BA8CC-2E42-45C5-94EF-DB721E6690C0}" srcId="{44185BF5-13D6-449B-9683-6B1C0F020091}" destId="{E2A8CFDB-6BDE-4E8D-A99E-EFEB33B6549D}" srcOrd="1" destOrd="0" parTransId="{45FD6020-41F3-4360-AE86-79E0250C4965}" sibTransId="{1461CBF2-84C9-4D6C-99FB-6BA6B8DCA027}"/>
    <dgm:cxn modelId="{FBAF6A6C-639B-4516-BADA-4EAC77D5F184}" srcId="{E2A8CFDB-6BDE-4E8D-A99E-EFEB33B6549D}" destId="{A2C210B2-6884-40A2-B5F4-6F7C8124F97E}" srcOrd="0" destOrd="0" parTransId="{DF8822D4-37C2-4A42-BE23-C2E409E9D02A}" sibTransId="{60467ACD-F051-4948-B100-1D33812FFA33}"/>
    <dgm:cxn modelId="{C9C79429-B01A-4C4A-A68B-A9FDD0C7DE5F}" srcId="{A936D399-87BF-4CCC-895A-D97E89B59598}" destId="{C22D4861-2980-4E4F-A349-18C63D0443C2}" srcOrd="0" destOrd="0" parTransId="{447098B1-CC27-4FD7-9156-590D633E444A}" sibTransId="{A7F1466A-42EE-4FE2-A419-9DC9FE76AEC3}"/>
    <dgm:cxn modelId="{B5F14B7F-5093-4EE7-92DE-2CA406A89341}" type="presOf" srcId="{C22D4861-2980-4E4F-A349-18C63D0443C2}" destId="{AC41CF04-3D54-4AC2-B44F-D99FA2D5927C}" srcOrd="0" destOrd="0" presId="urn:microsoft.com/office/officeart/2005/8/layout/process3"/>
    <dgm:cxn modelId="{DEB89A44-A190-4A5F-8094-8CFD65FC15E5}" srcId="{44185BF5-13D6-449B-9683-6B1C0F020091}" destId="{A936D399-87BF-4CCC-895A-D97E89B59598}" srcOrd="2" destOrd="0" parTransId="{7002149C-5A39-4A68-98F3-AF8B78CB3734}" sibTransId="{AE86840E-DA71-4622-A466-EE67077BF03F}"/>
    <dgm:cxn modelId="{233FFD73-A300-435A-86F8-2EC588941049}" type="presOf" srcId="{1461CBF2-84C9-4D6C-99FB-6BA6B8DCA027}" destId="{697C8F37-C66D-467C-8A2F-B22796C9E41E}" srcOrd="1" destOrd="0" presId="urn:microsoft.com/office/officeart/2005/8/layout/process3"/>
    <dgm:cxn modelId="{D010D89B-E9EF-4970-A419-719D1F8DE77F}" type="presOf" srcId="{44185BF5-13D6-449B-9683-6B1C0F020091}" destId="{4F70241A-4F94-497A-9D7F-27B87A6B1B32}" srcOrd="0" destOrd="0" presId="urn:microsoft.com/office/officeart/2005/8/layout/process3"/>
    <dgm:cxn modelId="{CE19675D-135B-4F70-9923-0D3EDFDE7264}" type="presOf" srcId="{EDEB4AAC-5355-4E14-8E53-4D4BE1E953BE}" destId="{61FACCB3-B486-47EB-83E3-0500FD7A21CA}" srcOrd="0" destOrd="0" presId="urn:microsoft.com/office/officeart/2005/8/layout/process3"/>
    <dgm:cxn modelId="{C80F5181-8398-4773-9ABD-75BCCABCB736}" type="presOf" srcId="{A936D399-87BF-4CCC-895A-D97E89B59598}" destId="{FC959645-C9EE-4233-876E-9AC1E3BCFBBF}" srcOrd="0" destOrd="0" presId="urn:microsoft.com/office/officeart/2005/8/layout/process3"/>
    <dgm:cxn modelId="{06E91422-089A-47BF-B7C3-567945C001E7}" type="presOf" srcId="{A2C210B2-6884-40A2-B5F4-6F7C8124F97E}" destId="{75CF0793-5E87-479E-9822-924824F25ABD}" srcOrd="0" destOrd="0" presId="urn:microsoft.com/office/officeart/2005/8/layout/process3"/>
    <dgm:cxn modelId="{DE92F61B-CB52-4428-9428-7B480E0AA592}" type="presOf" srcId="{1461CBF2-84C9-4D6C-99FB-6BA6B8DCA027}" destId="{36E69A5A-FA69-4B31-BA85-91B8A195F015}" srcOrd="0" destOrd="0" presId="urn:microsoft.com/office/officeart/2005/8/layout/process3"/>
    <dgm:cxn modelId="{9791C53D-034C-4DD6-B3A8-7ABA6C75AB87}" srcId="{44185BF5-13D6-449B-9683-6B1C0F020091}" destId="{363A843A-2BBA-420D-A36C-3DD7B147AE56}" srcOrd="0" destOrd="0" parTransId="{CFC8FA96-6E94-4D00-8453-2BFCE966BBAE}" sibTransId="{EDEB4AAC-5355-4E14-8E53-4D4BE1E953BE}"/>
    <dgm:cxn modelId="{A586A011-1DD3-4B10-8B28-FACC1A6A90AA}" type="presOf" srcId="{E2A8CFDB-6BDE-4E8D-A99E-EFEB33B6549D}" destId="{CE8CBB0B-D967-418D-9F3C-1EDB00B623DC}" srcOrd="1" destOrd="0" presId="urn:microsoft.com/office/officeart/2005/8/layout/process3"/>
    <dgm:cxn modelId="{1FBAD939-D086-4D95-BA4C-4816DC8934CD}" type="presOf" srcId="{A936D399-87BF-4CCC-895A-D97E89B59598}" destId="{FC45D837-0C72-4F39-BC3D-F547F5C62CFF}" srcOrd="1" destOrd="0" presId="urn:microsoft.com/office/officeart/2005/8/layout/process3"/>
    <dgm:cxn modelId="{05927BA9-4459-47D6-8C5F-920ABF55C5C6}" srcId="{363A843A-2BBA-420D-A36C-3DD7B147AE56}" destId="{3BD641AD-A44E-4070-8825-E9E1E11666FB}" srcOrd="0" destOrd="0" parTransId="{EF9D7A80-0DFC-4A4B-95DA-E51040B917B9}" sibTransId="{0144EEF2-A520-4E0A-ABCF-4ED80EEE3A8E}"/>
    <dgm:cxn modelId="{9933CBD8-FA2C-4B81-8F42-5B07841DEB67}" type="presOf" srcId="{EDEB4AAC-5355-4E14-8E53-4D4BE1E953BE}" destId="{D01F98AE-1569-4351-BA58-045EC9411FD6}" srcOrd="1" destOrd="0" presId="urn:microsoft.com/office/officeart/2005/8/layout/process3"/>
    <dgm:cxn modelId="{B97AA26E-368D-4E22-B049-7E891BFDC338}" type="presOf" srcId="{E2A8CFDB-6BDE-4E8D-A99E-EFEB33B6549D}" destId="{CD9DF3E9-F528-4CD0-9D18-9F3ED1CD55C7}" srcOrd="0" destOrd="0" presId="urn:microsoft.com/office/officeart/2005/8/layout/process3"/>
    <dgm:cxn modelId="{425A8355-CA34-41A1-B9F1-E23B5D1DD159}" type="presOf" srcId="{3BD641AD-A44E-4070-8825-E9E1E11666FB}" destId="{59699F81-06E1-4380-9B61-D5E6DE2FEE32}" srcOrd="0" destOrd="0" presId="urn:microsoft.com/office/officeart/2005/8/layout/process3"/>
    <dgm:cxn modelId="{ED86443F-0768-4CE1-B3AA-9E4BE2D610F9}" type="presParOf" srcId="{4F70241A-4F94-497A-9D7F-27B87A6B1B32}" destId="{ADACFA06-F91C-4AB0-9E62-FFED74907F2A}" srcOrd="0" destOrd="0" presId="urn:microsoft.com/office/officeart/2005/8/layout/process3"/>
    <dgm:cxn modelId="{962B885F-5029-4C99-8CB1-B651EFE23B69}" type="presParOf" srcId="{ADACFA06-F91C-4AB0-9E62-FFED74907F2A}" destId="{8EE4AAA7-F886-4080-938D-E30CC01F189D}" srcOrd="0" destOrd="0" presId="urn:microsoft.com/office/officeart/2005/8/layout/process3"/>
    <dgm:cxn modelId="{8173C9C0-1C71-4034-B7A3-97886FD6011C}" type="presParOf" srcId="{ADACFA06-F91C-4AB0-9E62-FFED74907F2A}" destId="{1F2B0A2A-DAC9-4E82-89EA-EFD5C60CB524}" srcOrd="1" destOrd="0" presId="urn:microsoft.com/office/officeart/2005/8/layout/process3"/>
    <dgm:cxn modelId="{1AE9A02B-1BDD-4919-9A9F-2B2544DFBCCB}" type="presParOf" srcId="{ADACFA06-F91C-4AB0-9E62-FFED74907F2A}" destId="{59699F81-06E1-4380-9B61-D5E6DE2FEE32}" srcOrd="2" destOrd="0" presId="urn:microsoft.com/office/officeart/2005/8/layout/process3"/>
    <dgm:cxn modelId="{395F50F7-19A8-4098-B0FC-C13152AD8E40}" type="presParOf" srcId="{4F70241A-4F94-497A-9D7F-27B87A6B1B32}" destId="{61FACCB3-B486-47EB-83E3-0500FD7A21CA}" srcOrd="1" destOrd="0" presId="urn:microsoft.com/office/officeart/2005/8/layout/process3"/>
    <dgm:cxn modelId="{665E3D39-54C0-404F-8248-BEDFC4FC504A}" type="presParOf" srcId="{61FACCB3-B486-47EB-83E3-0500FD7A21CA}" destId="{D01F98AE-1569-4351-BA58-045EC9411FD6}" srcOrd="0" destOrd="0" presId="urn:microsoft.com/office/officeart/2005/8/layout/process3"/>
    <dgm:cxn modelId="{B12FDAB9-E910-4055-813E-F1DA5933BAF6}" type="presParOf" srcId="{4F70241A-4F94-497A-9D7F-27B87A6B1B32}" destId="{4456AE20-562C-488B-B6D2-695FC27643FB}" srcOrd="2" destOrd="0" presId="urn:microsoft.com/office/officeart/2005/8/layout/process3"/>
    <dgm:cxn modelId="{353A7AB0-9BBD-4D16-996B-71B71B663133}" type="presParOf" srcId="{4456AE20-562C-488B-B6D2-695FC27643FB}" destId="{CD9DF3E9-F528-4CD0-9D18-9F3ED1CD55C7}" srcOrd="0" destOrd="0" presId="urn:microsoft.com/office/officeart/2005/8/layout/process3"/>
    <dgm:cxn modelId="{8DDBA04E-08BD-4353-9CAD-4CA21EAB2C15}" type="presParOf" srcId="{4456AE20-562C-488B-B6D2-695FC27643FB}" destId="{CE8CBB0B-D967-418D-9F3C-1EDB00B623DC}" srcOrd="1" destOrd="0" presId="urn:microsoft.com/office/officeart/2005/8/layout/process3"/>
    <dgm:cxn modelId="{A1CF6DD8-3289-475D-8D80-CF51D00A6014}" type="presParOf" srcId="{4456AE20-562C-488B-B6D2-695FC27643FB}" destId="{75CF0793-5E87-479E-9822-924824F25ABD}" srcOrd="2" destOrd="0" presId="urn:microsoft.com/office/officeart/2005/8/layout/process3"/>
    <dgm:cxn modelId="{541E0483-BD3A-4AED-9337-2BCD736F4DEE}" type="presParOf" srcId="{4F70241A-4F94-497A-9D7F-27B87A6B1B32}" destId="{36E69A5A-FA69-4B31-BA85-91B8A195F015}" srcOrd="3" destOrd="0" presId="urn:microsoft.com/office/officeart/2005/8/layout/process3"/>
    <dgm:cxn modelId="{4F7C50B1-F649-47CF-B19D-B883A1A90845}" type="presParOf" srcId="{36E69A5A-FA69-4B31-BA85-91B8A195F015}" destId="{697C8F37-C66D-467C-8A2F-B22796C9E41E}" srcOrd="0" destOrd="0" presId="urn:microsoft.com/office/officeart/2005/8/layout/process3"/>
    <dgm:cxn modelId="{2507FCDE-2BA1-4634-B58D-476C6D21208C}" type="presParOf" srcId="{4F70241A-4F94-497A-9D7F-27B87A6B1B32}" destId="{82D1798E-FCA4-4E4F-8598-1DA72037017B}" srcOrd="4" destOrd="0" presId="urn:microsoft.com/office/officeart/2005/8/layout/process3"/>
    <dgm:cxn modelId="{36A03E30-4E58-43B3-9935-DF91CEE2A252}" type="presParOf" srcId="{82D1798E-FCA4-4E4F-8598-1DA72037017B}" destId="{FC959645-C9EE-4233-876E-9AC1E3BCFBBF}" srcOrd="0" destOrd="0" presId="urn:microsoft.com/office/officeart/2005/8/layout/process3"/>
    <dgm:cxn modelId="{0D326AB3-4C83-473F-8385-8FC302A1695E}" type="presParOf" srcId="{82D1798E-FCA4-4E4F-8598-1DA72037017B}" destId="{FC45D837-0C72-4F39-BC3D-F547F5C62CFF}" srcOrd="1" destOrd="0" presId="urn:microsoft.com/office/officeart/2005/8/layout/process3"/>
    <dgm:cxn modelId="{BA7B27AD-10CE-4DF9-8286-56F2F54EA3C1}" type="presParOf" srcId="{82D1798E-FCA4-4E4F-8598-1DA72037017B}" destId="{AC41CF04-3D54-4AC2-B44F-D99FA2D5927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F3972-2461-4A77-8C92-C3C408582B68}">
      <dsp:nvSpPr>
        <dsp:cNvPr id="0" name=""/>
        <dsp:cNvSpPr/>
      </dsp:nvSpPr>
      <dsp:spPr>
        <a:xfrm>
          <a:off x="9918" y="599452"/>
          <a:ext cx="2964606" cy="1191754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9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Dataset</a:t>
          </a:r>
          <a:endParaRPr lang="zh-TW" altLang="en-US" sz="2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823" y="634357"/>
        <a:ext cx="2894796" cy="1121944"/>
      </dsp:txXfrm>
    </dsp:sp>
    <dsp:sp modelId="{82D1D2FE-4D6A-435C-BA08-30C0F422023B}">
      <dsp:nvSpPr>
        <dsp:cNvPr id="0" name=""/>
        <dsp:cNvSpPr/>
      </dsp:nvSpPr>
      <dsp:spPr>
        <a:xfrm rot="10499">
          <a:off x="3258458" y="834032"/>
          <a:ext cx="601945" cy="735222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>
            <a:solidFill>
              <a:srgbClr val="00B0F0"/>
            </a:solidFill>
          </a:endParaRPr>
        </a:p>
      </dsp:txBody>
      <dsp:txXfrm>
        <a:off x="3258458" y="980800"/>
        <a:ext cx="421362" cy="441134"/>
      </dsp:txXfrm>
    </dsp:sp>
    <dsp:sp modelId="{BD610E85-9D3B-42DC-B5FD-3CB35561C0D3}">
      <dsp:nvSpPr>
        <dsp:cNvPr id="0" name=""/>
        <dsp:cNvSpPr/>
      </dsp:nvSpPr>
      <dsp:spPr>
        <a:xfrm>
          <a:off x="4110265" y="611975"/>
          <a:ext cx="2964606" cy="119175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9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DataLoader</a:t>
          </a:r>
          <a:endParaRPr lang="zh-TW" altLang="en-US" sz="2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145170" y="646880"/>
        <a:ext cx="2894796" cy="1121944"/>
      </dsp:txXfrm>
    </dsp:sp>
    <dsp:sp modelId="{9F5A78A7-24BE-4A6B-9E7D-FCB16FE729BF}">
      <dsp:nvSpPr>
        <dsp:cNvPr id="0" name=""/>
        <dsp:cNvSpPr/>
      </dsp:nvSpPr>
      <dsp:spPr>
        <a:xfrm rot="21589752">
          <a:off x="7383857" y="833924"/>
          <a:ext cx="655053" cy="735222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kern="1200"/>
        </a:p>
      </dsp:txBody>
      <dsp:txXfrm>
        <a:off x="7383857" y="981261"/>
        <a:ext cx="458537" cy="441134"/>
      </dsp:txXfrm>
    </dsp:sp>
    <dsp:sp modelId="{500ED643-424D-4371-9469-AF59B3E03226}">
      <dsp:nvSpPr>
        <dsp:cNvPr id="0" name=""/>
        <dsp:cNvSpPr/>
      </dsp:nvSpPr>
      <dsp:spPr>
        <a:xfrm>
          <a:off x="8310816" y="599452"/>
          <a:ext cx="2964606" cy="1191754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90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DataLoaderIter</a:t>
          </a:r>
          <a:endParaRPr lang="zh-TW" altLang="en-US" sz="29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345721" y="634357"/>
        <a:ext cx="2894796" cy="1121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B0A2A-DAC9-4E82-89EA-EFD5C60CB524}">
      <dsp:nvSpPr>
        <dsp:cNvPr id="0" name=""/>
        <dsp:cNvSpPr/>
      </dsp:nvSpPr>
      <dsp:spPr>
        <a:xfrm>
          <a:off x="861" y="0"/>
          <a:ext cx="3005434" cy="3773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創建一個 </a:t>
          </a:r>
          <a:r>
            <a:rPr 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Dataset</a:t>
          </a: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物件</a:t>
          </a:r>
          <a:endParaRPr lang="zh-TW" altLang="en-US" sz="20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1" y="0"/>
        <a:ext cx="3005434" cy="947243"/>
      </dsp:txXfrm>
    </dsp:sp>
    <dsp:sp modelId="{59699F81-06E1-4380-9B61-D5E6DE2FEE32}">
      <dsp:nvSpPr>
        <dsp:cNvPr id="0" name=""/>
        <dsp:cNvSpPr/>
      </dsp:nvSpPr>
      <dsp:spPr>
        <a:xfrm>
          <a:off x="286146" y="1223671"/>
          <a:ext cx="3052415" cy="2360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必須實現</a:t>
          </a:r>
          <a: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__</a:t>
          </a:r>
          <a:r>
            <a:rPr lang="en-US" altLang="zh-TW" sz="2000" b="1" i="0" kern="1200" dirty="0" err="1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len</a:t>
          </a:r>
          <a: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__()</a:t>
          </a:r>
          <a:r>
            <a:rPr lang="zh-TW" altLang="en-US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__</a:t>
          </a:r>
          <a:r>
            <a:rPr lang="en-US" altLang="zh-TW" sz="2000" b="1" i="0" kern="1200" dirty="0" err="1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getitem</a:t>
          </a:r>
          <a: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__()</a:t>
          </a:r>
          <a:b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這兩個方法。</a:t>
          </a:r>
          <a:endParaRPr lang="zh-TW" altLang="en-US" sz="2000" b="1" kern="1200" dirty="0">
            <a:solidFill>
              <a:srgbClr val="0070C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5294" y="1292819"/>
        <a:ext cx="2914119" cy="2222594"/>
      </dsp:txXfrm>
    </dsp:sp>
    <dsp:sp modelId="{61FACCB3-B486-47EB-83E3-0500FD7A21CA}">
      <dsp:nvSpPr>
        <dsp:cNvPr id="0" name=""/>
        <dsp:cNvSpPr/>
      </dsp:nvSpPr>
      <dsp:spPr>
        <a:xfrm>
          <a:off x="3254666" y="531541"/>
          <a:ext cx="526546" cy="39826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3254666" y="611193"/>
        <a:ext cx="407068" cy="238957"/>
      </dsp:txXfrm>
    </dsp:sp>
    <dsp:sp modelId="{CE8CBB0B-D967-418D-9F3C-1EDB00B623DC}">
      <dsp:nvSpPr>
        <dsp:cNvPr id="0" name=""/>
        <dsp:cNvSpPr/>
      </dsp:nvSpPr>
      <dsp:spPr>
        <a:xfrm>
          <a:off x="3999779" y="0"/>
          <a:ext cx="3005434" cy="3773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創建一個 </a:t>
          </a:r>
          <a:r>
            <a:rPr lang="en-US" sz="2000" b="1" i="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DataLoader</a:t>
          </a: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物件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99779" y="0"/>
        <a:ext cx="3005434" cy="947243"/>
      </dsp:txXfrm>
    </dsp:sp>
    <dsp:sp modelId="{75CF0793-5E87-479E-9822-924824F25ABD}">
      <dsp:nvSpPr>
        <dsp:cNvPr id="0" name=""/>
        <dsp:cNvSpPr/>
      </dsp:nvSpPr>
      <dsp:spPr>
        <a:xfrm>
          <a:off x="4305059" y="1260420"/>
          <a:ext cx="3052415" cy="2360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它是對</a:t>
          </a:r>
          <a:r>
            <a:rPr lang="en-US" altLang="zh-TW" sz="2000" b="1" i="0" kern="1200" dirty="0" err="1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DataSet</a:t>
          </a:r>
          <a:r>
            <a:rPr lang="zh-TW" altLang="en-US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對象進行迭代的。</a:t>
          </a:r>
          <a: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一般不需要改寫的其他方法了</a:t>
          </a:r>
          <a:r>
            <a:rPr lang="zh-TW" altLang="en-US" sz="1200" b="0" i="0" kern="1200" dirty="0" smtClean="0"/>
            <a:t>。</a:t>
          </a:r>
          <a:endParaRPr lang="zh-TW" altLang="en-US" sz="1200" kern="1200" dirty="0"/>
        </a:p>
      </dsp:txBody>
      <dsp:txXfrm>
        <a:off x="4374207" y="1329568"/>
        <a:ext cx="2914119" cy="2222594"/>
      </dsp:txXfrm>
    </dsp:sp>
    <dsp:sp modelId="{36E69A5A-FA69-4B31-BA85-91B8A195F015}">
      <dsp:nvSpPr>
        <dsp:cNvPr id="0" name=""/>
        <dsp:cNvSpPr/>
      </dsp:nvSpPr>
      <dsp:spPr>
        <a:xfrm>
          <a:off x="7253584" y="531541"/>
          <a:ext cx="526546" cy="39826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7253584" y="611193"/>
        <a:ext cx="407068" cy="238957"/>
      </dsp:txXfrm>
    </dsp:sp>
    <dsp:sp modelId="{FC45D837-0C72-4F39-BC3D-F547F5C62CFF}">
      <dsp:nvSpPr>
        <dsp:cNvPr id="0" name=""/>
        <dsp:cNvSpPr/>
      </dsp:nvSpPr>
      <dsp:spPr>
        <a:xfrm>
          <a:off x="7998696" y="0"/>
          <a:ext cx="3005434" cy="3773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循環遍歷 </a:t>
          </a:r>
          <a:r>
            <a:rPr lang="en-US" altLang="zh-TW" sz="2000" b="1" i="0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DataLoader</a:t>
          </a:r>
          <a:r>
            <a:rPr lang="en-US" altLang="zh-TW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r>
            <a:rPr lang="zh-TW" altLang="en-US" sz="2000" b="1" i="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對象</a:t>
          </a:r>
          <a:endParaRPr lang="zh-TW" altLang="en-US" sz="2000" b="1" i="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98696" y="0"/>
        <a:ext cx="3005434" cy="947243"/>
      </dsp:txXfrm>
    </dsp:sp>
    <dsp:sp modelId="{AC41CF04-3D54-4AC2-B44F-D99FA2D5927C}">
      <dsp:nvSpPr>
        <dsp:cNvPr id="0" name=""/>
        <dsp:cNvSpPr/>
      </dsp:nvSpPr>
      <dsp:spPr>
        <a:xfrm>
          <a:off x="8303977" y="1260420"/>
          <a:ext cx="3052415" cy="23608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將資料特徵</a:t>
          </a:r>
          <a: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data, </a:t>
          </a:r>
          <a:r>
            <a:rPr lang="zh-TW" altLang="en-US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資料標籤</a:t>
          </a:r>
          <a:r>
            <a:rPr lang="en-US" altLang="zh-TW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label</a:t>
          </a:r>
          <a:r>
            <a:rPr lang="zh-TW" altLang="en-US" sz="2000" b="1" i="0" kern="12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加載到模型中進行訓練</a:t>
          </a:r>
          <a:endParaRPr lang="zh-TW" altLang="en-US" sz="2000" b="1" kern="1200" dirty="0">
            <a:solidFill>
              <a:srgbClr val="0070C0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373125" y="1329568"/>
        <a:ext cx="2914119" cy="2222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931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40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19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476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42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090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70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43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39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C0F3B5B-451D-41B7-840D-C3136C470C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or Drag Here to Add Picture</a:t>
            </a:r>
            <a:endParaRPr lang="id-ID"/>
          </a:p>
          <a:p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8897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0512622" y="19473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11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8"/>
          <p:cNvSpPr>
            <a:spLocks noGrp="1"/>
          </p:cNvSpPr>
          <p:nvPr>
            <p:ph type="pic" idx="2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rgbClr val="CBE9F4"/>
          </a:solidFill>
          <a:ln>
            <a:noFill/>
          </a:ln>
        </p:spPr>
      </p:sp>
      <p:sp>
        <p:nvSpPr>
          <p:cNvPr id="28" name="Google Shape;28;p78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78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30;p78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73490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1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001359"/>
          </a:xfrm>
          <a:prstGeom prst="rect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33" name="Google Shape;33;p79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34;p79"/>
          <p:cNvSpPr/>
          <p:nvPr/>
        </p:nvSpPr>
        <p:spPr>
          <a:xfrm>
            <a:off x="11383483" y="640089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35;p79"/>
          <p:cNvSpPr/>
          <p:nvPr/>
        </p:nvSpPr>
        <p:spPr>
          <a:xfrm>
            <a:off x="10512622" y="650665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36198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5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6912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8"/>
          <p:cNvSpPr>
            <a:spLocks noGrp="1"/>
          </p:cNvSpPr>
          <p:nvPr>
            <p:ph type="pic" idx="2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rgbClr val="CBE9F4"/>
          </a:solidFill>
          <a:ln>
            <a:noFill/>
          </a:ln>
        </p:spPr>
      </p:sp>
      <p:sp>
        <p:nvSpPr>
          <p:cNvPr id="28" name="Google Shape;28;p78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78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30;p78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36764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3600000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0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10039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1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" name="Google Shape;40;p81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2457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" name="Google Shape;43;p82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" name="Google Shape;44;p82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63315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rgbClr val="26262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3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" name="Google Shape;47;p83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" name="Google Shape;48;p83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7002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2722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4"/>
          <p:cNvSpPr>
            <a:spLocks noGrp="1"/>
          </p:cNvSpPr>
          <p:nvPr>
            <p:ph type="pic" idx="2"/>
          </p:nvPr>
        </p:nvSpPr>
        <p:spPr>
          <a:xfrm>
            <a:off x="1972573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1" name="Google Shape;51;p84"/>
          <p:cNvSpPr>
            <a:spLocks noGrp="1"/>
          </p:cNvSpPr>
          <p:nvPr>
            <p:ph type="pic" idx="3"/>
          </p:nvPr>
        </p:nvSpPr>
        <p:spPr>
          <a:xfrm>
            <a:off x="5010409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2" name="Google Shape;52;p84"/>
          <p:cNvSpPr>
            <a:spLocks noGrp="1"/>
          </p:cNvSpPr>
          <p:nvPr>
            <p:ph type="pic" idx="4"/>
          </p:nvPr>
        </p:nvSpPr>
        <p:spPr>
          <a:xfrm>
            <a:off x="7936074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3" name="Google Shape;53;p84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" name="Google Shape;54;p84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84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90701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rgbClr val="262626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5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" name="Google Shape;58;p85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85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1710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6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86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8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3321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21317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2725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11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001359"/>
          </a:xfrm>
          <a:prstGeom prst="rect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33" name="Google Shape;33;p79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34;p79"/>
          <p:cNvSpPr/>
          <p:nvPr/>
        </p:nvSpPr>
        <p:spPr>
          <a:xfrm>
            <a:off x="11383483" y="640089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35;p79"/>
          <p:cNvSpPr/>
          <p:nvPr/>
        </p:nvSpPr>
        <p:spPr>
          <a:xfrm>
            <a:off x="10512622" y="650665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1761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383483" y="8897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0512622" y="19473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383483" y="8897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0512622" y="19473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bg1"/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60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610407"/>
            <a:ext cx="2314575" cy="23129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610407"/>
            <a:ext cx="2314575" cy="23129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610407"/>
            <a:ext cx="2314575" cy="23129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1383483" y="8897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0512622" y="19473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61" r:id="rId6"/>
    <p:sldLayoutId id="2147483659" r:id="rId7"/>
    <p:sldLayoutId id="2147483655" r:id="rId8"/>
    <p:sldLayoutId id="2147483656" r:id="rId9"/>
    <p:sldLayoutId id="2147483657" r:id="rId10"/>
    <p:sldLayoutId id="2147483658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9525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3769207" y="2042696"/>
            <a:ext cx="43236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解密</a:t>
            </a:r>
            <a:r>
              <a:rPr kumimoji="0" lang="en-US" altLang="zh-TW" sz="5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AI</a:t>
            </a:r>
            <a:r>
              <a:rPr kumimoji="0" lang="zh-TW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黑盒子</a:t>
            </a:r>
            <a:endParaRPr kumimoji="0" sz="5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"/>
          <p:cNvSpPr/>
          <p:nvPr/>
        </p:nvSpPr>
        <p:spPr>
          <a:xfrm rot="-1107700">
            <a:off x="2695074" y="412513"/>
            <a:ext cx="1780673" cy="178067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1300" dist="63500" dir="2700000" algn="tl" rotWithShape="0">
              <a:srgbClr val="000000">
                <a:alpha val="1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308472" y="6362240"/>
            <a:ext cx="2335576" cy="33050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4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506457" y="176390"/>
            <a:ext cx="2252919" cy="225291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-1" y="5711687"/>
            <a:ext cx="121920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主題三：</a:t>
            </a:r>
            <a:r>
              <a:rPr kumimoji="0" lang="en-US" altLang="zh-TW" sz="4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Pytorch</a:t>
            </a:r>
            <a:r>
              <a:rPr kumimoji="0" lang="en-US" altLang="zh-TW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kumimoji="0" lang="zh-TW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套件介紹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7762" y="-209615"/>
            <a:ext cx="2570888" cy="4346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78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59930" y="1002880"/>
            <a:ext cx="11663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模型訓練時，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到最後比較訓練資料集的標準解答，我們會得到所謂的損失函數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(Loss function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必須透過梯度下降，來更新模型的權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重和偏值，使損失函數下降。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梯度是幾乎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所有機器學習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優化算法的關鍵步驟，雖然求梯度的計算很簡單，只需要一些基本的微分，但對於復雜的模型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，反覆使用連鎖規則，手工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進行更新是一件很痛苦的事情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求導可以為張量上的所有操作，運算提供了每一個步驟自動算梯度求導，這樣一來不用為反向傳播繁複的連鎖規則傷腦筋，只需專心於前向傳播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自動求導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autograd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18259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21178" y="706777"/>
            <a:ext cx="106236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自動求導的原理：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我們設計的模型，系統會構建一個計算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(computational graph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來跟踪計算是哪些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數據？通過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哪些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操作？組合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起來產生輸出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求導使系統能夠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隨後反向傳播各個操作的梯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導步驟：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起點變數須設定為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requires_grad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(True)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若要記錄中間過程變數的梯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度須執行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retain_grad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計算圖終點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須執行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backward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反向傳播梯度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要取得計算過程中某一變數的梯度：變數名稱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.grad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流程圖: 接點 8"/>
          <p:cNvSpPr/>
          <p:nvPr/>
        </p:nvSpPr>
        <p:spPr>
          <a:xfrm>
            <a:off x="492298" y="4953554"/>
            <a:ext cx="694063" cy="6940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X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流程圖: 接點 9"/>
              <p:cNvSpPr/>
              <p:nvPr/>
            </p:nvSpPr>
            <p:spPr>
              <a:xfrm>
                <a:off x="3690400" y="4953554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0" name="流程圖: 接點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400" y="4953554"/>
                <a:ext cx="694063" cy="694063"/>
              </a:xfrm>
              <a:prstGeom prst="flowChartConnector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stCxn id="9" idx="6"/>
            <a:endCxn id="10" idx="2"/>
          </p:cNvCxnSpPr>
          <p:nvPr/>
        </p:nvCxnSpPr>
        <p:spPr>
          <a:xfrm>
            <a:off x="1186361" y="5300586"/>
            <a:ext cx="2504039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圖: 接點 11"/>
              <p:cNvSpPr/>
              <p:nvPr/>
            </p:nvSpPr>
            <p:spPr>
              <a:xfrm>
                <a:off x="6409744" y="4953554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2" name="流程圖: 接點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744" y="4953554"/>
                <a:ext cx="694063" cy="694063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流程圖: 接點 12"/>
              <p:cNvSpPr/>
              <p:nvPr/>
            </p:nvSpPr>
            <p:spPr>
              <a:xfrm>
                <a:off x="11355364" y="4953554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3" name="流程圖: 接點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364" y="4953554"/>
                <a:ext cx="694063" cy="694063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204912" y="5469239"/>
                <a:ext cx="2339807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3200" b="1" i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  <m:r>
                        <a:rPr lang="en-US" altLang="zh-TW" sz="3200" b="1" i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zh-TW" altLang="en-US" sz="3200" b="1" dirty="0">
                  <a:solidFill>
                    <a:srgbClr val="66A901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12" y="5469239"/>
                <a:ext cx="2339807" cy="505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流程圖: 接點 14"/>
          <p:cNvSpPr/>
          <p:nvPr/>
        </p:nvSpPr>
        <p:spPr>
          <a:xfrm>
            <a:off x="5185980" y="4005658"/>
            <a:ext cx="694063" cy="6940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Y</a:t>
            </a:r>
            <a:endParaRPr lang="zh-TW" altLang="en-US" sz="3600" dirty="0"/>
          </a:p>
        </p:txBody>
      </p:sp>
      <p:cxnSp>
        <p:nvCxnSpPr>
          <p:cNvPr id="16" name="直線單箭頭接點 15"/>
          <p:cNvCxnSpPr>
            <a:stCxn id="10" idx="6"/>
            <a:endCxn id="12" idx="2"/>
          </p:cNvCxnSpPr>
          <p:nvPr/>
        </p:nvCxnSpPr>
        <p:spPr>
          <a:xfrm>
            <a:off x="4384463" y="5300586"/>
            <a:ext cx="2025281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4639709" y="5390384"/>
                <a:ext cx="1447897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smtClean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TW" sz="3200" b="1" i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3200" b="1" i="1">
                            <a:solidFill>
                              <a:srgbClr val="66A90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200" b="1" i="0">
                            <a:solidFill>
                              <a:srgbClr val="66A90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3200" b="1" dirty="0" smtClean="0">
                    <a:solidFill>
                      <a:srgbClr val="66A901"/>
                    </a:solidFill>
                  </a:rPr>
                  <a:t>-Y</a:t>
                </a:r>
                <a:endParaRPr lang="zh-TW" altLang="en-US" sz="3200" b="1" dirty="0">
                  <a:solidFill>
                    <a:srgbClr val="66A901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09" y="5390384"/>
                <a:ext cx="1447897" cy="505844"/>
              </a:xfrm>
              <a:prstGeom prst="rect">
                <a:avLst/>
              </a:prstGeom>
              <a:blipFill>
                <a:blip r:embed="rId6"/>
                <a:stretch>
                  <a:fillRect t="-21687" r="-16387" b="-481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>
            <a:stCxn id="19" idx="6"/>
            <a:endCxn id="13" idx="2"/>
          </p:cNvCxnSpPr>
          <p:nvPr/>
        </p:nvCxnSpPr>
        <p:spPr>
          <a:xfrm>
            <a:off x="9062768" y="5300586"/>
            <a:ext cx="2292596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流程圖: 接點 18"/>
              <p:cNvSpPr/>
              <p:nvPr/>
            </p:nvSpPr>
            <p:spPr>
              <a:xfrm>
                <a:off x="8368705" y="4953554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9" name="流程圖: 接點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705" y="4953554"/>
                <a:ext cx="694063" cy="694063"/>
              </a:xfrm>
              <a:prstGeom prst="flowChartConnector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/>
          <p:cNvCxnSpPr>
            <a:stCxn id="12" idx="6"/>
            <a:endCxn id="19" idx="2"/>
          </p:cNvCxnSpPr>
          <p:nvPr/>
        </p:nvCxnSpPr>
        <p:spPr>
          <a:xfrm>
            <a:off x="7103807" y="5300586"/>
            <a:ext cx="1264898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7132392" y="5402759"/>
                <a:ext cx="114492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smtClean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altLang="zh-TW" sz="3200" b="1" i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1" i="0" smtClean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altLang="zh-TW" sz="3200" b="1" baseline="30000" dirty="0" smtClean="0">
                    <a:solidFill>
                      <a:srgbClr val="66A901"/>
                    </a:solidFill>
                  </a:rPr>
                  <a:t>2</a:t>
                </a:r>
                <a:endParaRPr lang="zh-TW" altLang="en-US" sz="3200" b="1" baseline="30000" dirty="0">
                  <a:solidFill>
                    <a:srgbClr val="66A901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92" y="5402759"/>
                <a:ext cx="1144929" cy="481094"/>
              </a:xfrm>
              <a:prstGeom prst="rect">
                <a:avLst/>
              </a:prstGeom>
              <a:blipFill>
                <a:blip r:embed="rId8"/>
                <a:stretch>
                  <a:fillRect t="-15190" r="-13830"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/>
          <p:cNvCxnSpPr>
            <a:endCxn id="12" idx="1"/>
          </p:cNvCxnSpPr>
          <p:nvPr/>
        </p:nvCxnSpPr>
        <p:spPr>
          <a:xfrm>
            <a:off x="5831174" y="4553445"/>
            <a:ext cx="680213" cy="501752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113917" y="5327273"/>
                <a:ext cx="2059795" cy="1192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3200" b="1" i="1" dirty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nary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917" y="5327273"/>
                <a:ext cx="2059795" cy="1192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24" name="綵帶 (向上) 2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自動求導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autograd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62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919" y="4792517"/>
                <a:ext cx="662424" cy="1299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19" y="4792517"/>
                <a:ext cx="662424" cy="12990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流程圖: 接點 4"/>
          <p:cNvSpPr/>
          <p:nvPr/>
        </p:nvSpPr>
        <p:spPr>
          <a:xfrm>
            <a:off x="492298" y="3990793"/>
            <a:ext cx="694063" cy="6940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X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流程圖: 接點 8"/>
              <p:cNvSpPr/>
              <p:nvPr/>
            </p:nvSpPr>
            <p:spPr>
              <a:xfrm>
                <a:off x="3690400" y="3990793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9" name="流程圖: 接點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400" y="3990793"/>
                <a:ext cx="694063" cy="694063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stCxn id="5" idx="6"/>
            <a:endCxn id="9" idx="2"/>
          </p:cNvCxnSpPr>
          <p:nvPr/>
        </p:nvCxnSpPr>
        <p:spPr>
          <a:xfrm>
            <a:off x="1186361" y="4337825"/>
            <a:ext cx="2504039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流程圖: 接點 12"/>
              <p:cNvSpPr/>
              <p:nvPr/>
            </p:nvSpPr>
            <p:spPr>
              <a:xfrm>
                <a:off x="6409744" y="3990793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3" name="流程圖: 接點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744" y="3990793"/>
                <a:ext cx="694063" cy="694063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流程圖: 接點 13"/>
              <p:cNvSpPr/>
              <p:nvPr/>
            </p:nvSpPr>
            <p:spPr>
              <a:xfrm>
                <a:off x="11355364" y="3990793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4" name="流程圖: 接點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364" y="3990793"/>
                <a:ext cx="694063" cy="694063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04912" y="4506478"/>
                <a:ext cx="2339807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3200" b="1" i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  <m:r>
                        <a:rPr lang="en-US" altLang="zh-TW" sz="3200" b="1" i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zh-TW" altLang="en-US" sz="3200" b="1" dirty="0">
                  <a:solidFill>
                    <a:srgbClr val="66A901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12" y="4506478"/>
                <a:ext cx="2339807" cy="505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流程圖: 接點 16"/>
          <p:cNvSpPr/>
          <p:nvPr/>
        </p:nvSpPr>
        <p:spPr>
          <a:xfrm>
            <a:off x="4935812" y="2338797"/>
            <a:ext cx="694063" cy="6940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Y</a:t>
            </a:r>
            <a:endParaRPr lang="zh-TW" altLang="en-US" sz="3600" dirty="0"/>
          </a:p>
        </p:txBody>
      </p:sp>
      <p:cxnSp>
        <p:nvCxnSpPr>
          <p:cNvPr id="22" name="直線單箭頭接點 21"/>
          <p:cNvCxnSpPr>
            <a:stCxn id="9" idx="6"/>
            <a:endCxn id="13" idx="2"/>
          </p:cNvCxnSpPr>
          <p:nvPr/>
        </p:nvCxnSpPr>
        <p:spPr>
          <a:xfrm>
            <a:off x="4384463" y="4337825"/>
            <a:ext cx="2025281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639709" y="4427623"/>
                <a:ext cx="1447897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smtClean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TW" sz="3200" b="1" i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3200" b="1" i="1">
                            <a:solidFill>
                              <a:srgbClr val="66A90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200" b="1" i="0">
                            <a:solidFill>
                              <a:srgbClr val="66A90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3200" b="1" dirty="0" smtClean="0">
                    <a:solidFill>
                      <a:srgbClr val="66A901"/>
                    </a:solidFill>
                  </a:rPr>
                  <a:t>-Y</a:t>
                </a:r>
                <a:endParaRPr lang="zh-TW" altLang="en-US" sz="3200" b="1" dirty="0">
                  <a:solidFill>
                    <a:srgbClr val="66A90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09" y="4427623"/>
                <a:ext cx="1447897" cy="505844"/>
              </a:xfrm>
              <a:prstGeom prst="rect">
                <a:avLst/>
              </a:prstGeom>
              <a:blipFill>
                <a:blip r:embed="rId7"/>
                <a:stretch>
                  <a:fillRect t="-21687" r="-16387" b="-481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41" idx="6"/>
            <a:endCxn id="14" idx="2"/>
          </p:cNvCxnSpPr>
          <p:nvPr/>
        </p:nvCxnSpPr>
        <p:spPr>
          <a:xfrm>
            <a:off x="9062768" y="4337825"/>
            <a:ext cx="2292596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113917" y="4439468"/>
                <a:ext cx="2059795" cy="1192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3200" b="1" i="1" dirty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nary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917" y="4439468"/>
                <a:ext cx="2059795" cy="11925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流程圖: 接點 40"/>
              <p:cNvSpPr/>
              <p:nvPr/>
            </p:nvSpPr>
            <p:spPr>
              <a:xfrm>
                <a:off x="8368705" y="3990793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41" name="流程圖: 接點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705" y="3990793"/>
                <a:ext cx="694063" cy="694063"/>
              </a:xfrm>
              <a:prstGeom prst="flowChartConnector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/>
          <p:cNvCxnSpPr>
            <a:stCxn id="13" idx="6"/>
            <a:endCxn id="41" idx="2"/>
          </p:cNvCxnSpPr>
          <p:nvPr/>
        </p:nvCxnSpPr>
        <p:spPr>
          <a:xfrm>
            <a:off x="7103807" y="4337825"/>
            <a:ext cx="1264898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584409" y="4792517"/>
                <a:ext cx="968598" cy="1299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09" y="4792517"/>
                <a:ext cx="968598" cy="12990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272476" y="4792517"/>
                <a:ext cx="968598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76" y="4792517"/>
                <a:ext cx="968598" cy="1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214321" y="2050574"/>
                <a:ext cx="662424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321" y="2050574"/>
                <a:ext cx="662424" cy="13022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7132392" y="4439998"/>
                <a:ext cx="114492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smtClean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altLang="zh-TW" sz="3200" b="1" i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1" i="0" smtClean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altLang="zh-TW" sz="3200" b="1" baseline="30000" dirty="0" smtClean="0">
                    <a:solidFill>
                      <a:srgbClr val="66A901"/>
                    </a:solidFill>
                  </a:rPr>
                  <a:t>2</a:t>
                </a:r>
                <a:endParaRPr lang="zh-TW" altLang="en-US" sz="3200" b="1" baseline="30000" dirty="0">
                  <a:solidFill>
                    <a:srgbClr val="66A901"/>
                  </a:solidFill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92" y="4439998"/>
                <a:ext cx="1144929" cy="481094"/>
              </a:xfrm>
              <a:prstGeom prst="rect">
                <a:avLst/>
              </a:prstGeom>
              <a:blipFill>
                <a:blip r:embed="rId13"/>
                <a:stretch>
                  <a:fillRect t="-15190" r="-13830"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8212304" y="4792517"/>
                <a:ext cx="890052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304" y="4792517"/>
                <a:ext cx="890052" cy="13122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11317329" y="4766101"/>
                <a:ext cx="8500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7329" y="4766101"/>
                <a:ext cx="850041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246083" y="1191890"/>
                <a:ext cx="4037964" cy="1109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TW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3600" b="1">
                          <a:solidFill>
                            <a:srgbClr val="FF0000"/>
                          </a:solidFill>
                        </a:rPr>
                        <m:t>requires</m:t>
                      </m:r>
                      <m:r>
                        <m:rPr>
                          <m:nor/>
                        </m:rPr>
                        <a:rPr lang="en-US" altLang="zh-TW" sz="3600" b="1">
                          <a:solidFill>
                            <a:srgbClr val="FF0000"/>
                          </a:solidFill>
                        </a:rPr>
                        <m:t>_</m:t>
                      </m:r>
                      <m:r>
                        <m:rPr>
                          <m:nor/>
                        </m:rPr>
                        <a:rPr lang="en-US" altLang="zh-TW" sz="3600" b="1">
                          <a:solidFill>
                            <a:srgbClr val="FF0000"/>
                          </a:solidFill>
                        </a:rPr>
                        <m:t>grad</m:t>
                      </m:r>
                      <m:r>
                        <m:rPr>
                          <m:nor/>
                        </m:rPr>
                        <a:rPr lang="en-US" altLang="zh-TW" sz="3600" b="1">
                          <a:solidFill>
                            <a:srgbClr val="FF0000"/>
                          </a:solidFill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3600" b="1">
                          <a:solidFill>
                            <a:srgbClr val="FF0000"/>
                          </a:solidFill>
                        </a:rPr>
                        <m:t>True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TW" altLang="en-US" sz="36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計算圖起點變數</m:t>
                      </m:r>
                    </m:oMath>
                  </m:oMathPara>
                </a14:m>
                <a:endParaRPr lang="en-US" altLang="zh-TW" sz="36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3" y="1191890"/>
                <a:ext cx="4037964" cy="11097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8657330" y="1377877"/>
                <a:ext cx="3351880" cy="1109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altLang="zh-TW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altLang="zh-TW" sz="3600" b="1" i="0" smtClean="0">
                          <a:solidFill>
                            <a:srgbClr val="FF0000"/>
                          </a:solidFill>
                        </a:rPr>
                        <m:t>backward</m:t>
                      </m:r>
                      <m:r>
                        <m:rPr>
                          <m:nor/>
                        </m:rPr>
                        <a:rPr lang="en-US" altLang="zh-TW" sz="3600" b="1" i="0" smtClean="0">
                          <a:solidFill>
                            <a:srgbClr val="FF0000"/>
                          </a:solidFill>
                        </a:rPr>
                        <m:t>()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TW" altLang="en-US" sz="36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m:t>計算圖終點變數</m:t>
                      </m:r>
                    </m:oMath>
                  </m:oMathPara>
                </a14:m>
                <a:endParaRPr lang="en-US" altLang="zh-TW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0" y="1377877"/>
                <a:ext cx="3351880" cy="11097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弧形接點 63"/>
          <p:cNvCxnSpPr>
            <a:stCxn id="5" idx="0"/>
          </p:cNvCxnSpPr>
          <p:nvPr/>
        </p:nvCxnSpPr>
        <p:spPr>
          <a:xfrm rot="5400000" flipH="1" flipV="1">
            <a:off x="429516" y="2711431"/>
            <a:ext cx="1689176" cy="869549"/>
          </a:xfrm>
          <a:prstGeom prst="curvedConnector3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弧形接點 66"/>
          <p:cNvCxnSpPr>
            <a:stCxn id="14" idx="1"/>
            <a:endCxn id="62" idx="2"/>
          </p:cNvCxnSpPr>
          <p:nvPr/>
        </p:nvCxnSpPr>
        <p:spPr>
          <a:xfrm rot="16200000" flipV="1">
            <a:off x="10092723" y="2728151"/>
            <a:ext cx="1604832" cy="1123737"/>
          </a:xfrm>
          <a:prstGeom prst="curvedConnector3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6768415" y="2685828"/>
            <a:ext cx="1" cy="1334362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639868" y="2691324"/>
            <a:ext cx="1128547" cy="0"/>
          </a:xfrm>
          <a:prstGeom prst="straightConnector1">
            <a:avLst/>
          </a:prstGeom>
          <a:ln w="82550">
            <a:solidFill>
              <a:srgbClr val="66A90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/>
          <p:cNvGrpSpPr/>
          <p:nvPr/>
        </p:nvGrpSpPr>
        <p:grpSpPr>
          <a:xfrm>
            <a:off x="1821196" y="136905"/>
            <a:ext cx="8420088" cy="560398"/>
            <a:chOff x="104932" y="122092"/>
            <a:chExt cx="3934334" cy="659567"/>
          </a:xfrm>
        </p:grpSpPr>
        <p:sp>
          <p:nvSpPr>
            <p:cNvPr id="33" name="綵帶 (向上) 3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自動求導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autograd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90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919" y="4288303"/>
                <a:ext cx="662424" cy="1299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19" y="4288303"/>
                <a:ext cx="662424" cy="12990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流程圖: 接點 4"/>
          <p:cNvSpPr/>
          <p:nvPr/>
        </p:nvSpPr>
        <p:spPr>
          <a:xfrm>
            <a:off x="492298" y="3486579"/>
            <a:ext cx="694063" cy="6940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X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流程圖: 接點 8"/>
              <p:cNvSpPr/>
              <p:nvPr/>
            </p:nvSpPr>
            <p:spPr>
              <a:xfrm>
                <a:off x="3690400" y="3486579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9" name="流程圖: 接點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400" y="3486579"/>
                <a:ext cx="694063" cy="694063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stCxn id="5" idx="6"/>
            <a:endCxn id="9" idx="2"/>
          </p:cNvCxnSpPr>
          <p:nvPr/>
        </p:nvCxnSpPr>
        <p:spPr>
          <a:xfrm>
            <a:off x="1186361" y="3833611"/>
            <a:ext cx="2504039" cy="0"/>
          </a:xfrm>
          <a:prstGeom prst="straightConnector1">
            <a:avLst/>
          </a:prstGeom>
          <a:ln w="825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流程圖: 接點 12"/>
              <p:cNvSpPr/>
              <p:nvPr/>
            </p:nvSpPr>
            <p:spPr>
              <a:xfrm>
                <a:off x="6409744" y="3486579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3" name="流程圖: 接點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744" y="3486579"/>
                <a:ext cx="694063" cy="694063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流程圖: 接點 13"/>
              <p:cNvSpPr/>
              <p:nvPr/>
            </p:nvSpPr>
            <p:spPr>
              <a:xfrm>
                <a:off x="11355364" y="3486579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4" name="流程圖: 接點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364" y="3486579"/>
                <a:ext cx="694063" cy="694063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04912" y="4002264"/>
                <a:ext cx="2339807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200" b="1" i="1" smtClean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3200" b="1" i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  <m:r>
                        <a:rPr lang="en-US" altLang="zh-TW" sz="3200" b="1" i="0">
                          <a:solidFill>
                            <a:srgbClr val="7AA10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0" smtClean="0">
                          <a:solidFill>
                            <a:srgbClr val="7AA10E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altLang="zh-TW" sz="3200" b="1" i="1" smtClean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1" i="0" smtClean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TW" sz="3200" b="1" i="0" smtClean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3200" b="1" i="0" smtClean="0">
                          <a:solidFill>
                            <a:srgbClr val="7AA10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3200" b="1" i="0" smtClean="0">
                          <a:solidFill>
                            <a:srgbClr val="7AA10E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zh-TW" altLang="en-US" sz="3200" b="1" dirty="0">
                  <a:solidFill>
                    <a:srgbClr val="7AA10E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12" y="4002264"/>
                <a:ext cx="2339807" cy="505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流程圖: 接點 16"/>
          <p:cNvSpPr/>
          <p:nvPr/>
        </p:nvSpPr>
        <p:spPr>
          <a:xfrm>
            <a:off x="4935812" y="1834583"/>
            <a:ext cx="694063" cy="6940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Y</a:t>
            </a:r>
            <a:endParaRPr lang="zh-TW" altLang="en-US" sz="3600" dirty="0"/>
          </a:p>
        </p:txBody>
      </p:sp>
      <p:cxnSp>
        <p:nvCxnSpPr>
          <p:cNvPr id="19" name="直線單箭頭接點 18"/>
          <p:cNvCxnSpPr/>
          <p:nvPr/>
        </p:nvCxnSpPr>
        <p:spPr>
          <a:xfrm>
            <a:off x="6768415" y="2181614"/>
            <a:ext cx="1" cy="1334362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6"/>
            <a:endCxn id="13" idx="2"/>
          </p:cNvCxnSpPr>
          <p:nvPr/>
        </p:nvCxnSpPr>
        <p:spPr>
          <a:xfrm>
            <a:off x="4384463" y="3833611"/>
            <a:ext cx="2025281" cy="0"/>
          </a:xfrm>
          <a:prstGeom prst="straightConnector1">
            <a:avLst/>
          </a:prstGeom>
          <a:ln w="825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639709" y="3923409"/>
                <a:ext cx="1447897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smtClean="0">
                        <a:solidFill>
                          <a:srgbClr val="7AA10E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TW" sz="3200" b="1" i="0">
                        <a:solidFill>
                          <a:srgbClr val="7AA10E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3200" b="1" i="1">
                            <a:solidFill>
                              <a:srgbClr val="7AA10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200" b="1" i="0">
                            <a:solidFill>
                              <a:srgbClr val="7AA10E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3200" b="1" dirty="0" smtClean="0">
                    <a:solidFill>
                      <a:srgbClr val="7AA10E"/>
                    </a:solidFill>
                  </a:rPr>
                  <a:t>-Y</a:t>
                </a:r>
                <a:endParaRPr lang="zh-TW" altLang="en-US" sz="3200" b="1" dirty="0">
                  <a:solidFill>
                    <a:srgbClr val="7AA10E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09" y="3923409"/>
                <a:ext cx="1447897" cy="505844"/>
              </a:xfrm>
              <a:prstGeom prst="rect">
                <a:avLst/>
              </a:prstGeom>
              <a:blipFill>
                <a:blip r:embed="rId7"/>
                <a:stretch>
                  <a:fillRect t="-22892" r="-16387" b="-469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41" idx="6"/>
            <a:endCxn id="14" idx="2"/>
          </p:cNvCxnSpPr>
          <p:nvPr/>
        </p:nvCxnSpPr>
        <p:spPr>
          <a:xfrm>
            <a:off x="9062768" y="3833611"/>
            <a:ext cx="2292596" cy="0"/>
          </a:xfrm>
          <a:prstGeom prst="straightConnector1">
            <a:avLst/>
          </a:prstGeom>
          <a:ln w="825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113917" y="3935254"/>
                <a:ext cx="2059795" cy="1192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smtClean="0">
                          <a:solidFill>
                            <a:srgbClr val="7AA10E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altLang="zh-TW" sz="3200" b="1" i="0" smtClean="0">
                          <a:solidFill>
                            <a:srgbClr val="7AA10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1" i="1" smtClean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1" i="0" smtClean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3200" b="1" i="0" smtClean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3200" b="1" i="1" smtClean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3200" b="1" i="1" dirty="0" smtClean="0">
                              <a:solidFill>
                                <a:srgbClr val="7AA10E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nary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917" y="3935254"/>
                <a:ext cx="2059795" cy="11925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流程圖: 接點 40"/>
              <p:cNvSpPr/>
              <p:nvPr/>
            </p:nvSpPr>
            <p:spPr>
              <a:xfrm>
                <a:off x="8368705" y="3486579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41" name="流程圖: 接點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705" y="3486579"/>
                <a:ext cx="694063" cy="694063"/>
              </a:xfrm>
              <a:prstGeom prst="flowChartConnector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/>
          <p:cNvCxnSpPr>
            <a:stCxn id="13" idx="6"/>
            <a:endCxn id="41" idx="2"/>
          </p:cNvCxnSpPr>
          <p:nvPr/>
        </p:nvCxnSpPr>
        <p:spPr>
          <a:xfrm>
            <a:off x="7103807" y="3833611"/>
            <a:ext cx="1264898" cy="0"/>
          </a:xfrm>
          <a:prstGeom prst="straightConnector1">
            <a:avLst/>
          </a:prstGeom>
          <a:ln w="825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584409" y="4288303"/>
                <a:ext cx="968598" cy="1299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409" y="4288303"/>
                <a:ext cx="968598" cy="129907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272476" y="4288303"/>
                <a:ext cx="968598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476" y="4288303"/>
                <a:ext cx="968598" cy="13122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214321" y="1426438"/>
                <a:ext cx="662424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321" y="1426438"/>
                <a:ext cx="662424" cy="13022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7132392" y="3935784"/>
                <a:ext cx="114492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smtClean="0">
                        <a:solidFill>
                          <a:srgbClr val="7AA10E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altLang="zh-TW" sz="3200" b="1" i="0">
                        <a:solidFill>
                          <a:srgbClr val="7AA10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1" i="0" smtClean="0">
                        <a:solidFill>
                          <a:srgbClr val="7AA10E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altLang="zh-TW" sz="3200" b="1" baseline="30000" dirty="0" smtClean="0">
                    <a:solidFill>
                      <a:srgbClr val="7AA10E"/>
                    </a:solidFill>
                  </a:rPr>
                  <a:t>2</a:t>
                </a:r>
                <a:endParaRPr lang="zh-TW" altLang="en-US" sz="3200" b="1" baseline="30000" dirty="0">
                  <a:solidFill>
                    <a:srgbClr val="7AA10E"/>
                  </a:solidFill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92" y="3935784"/>
                <a:ext cx="1144929" cy="481094"/>
              </a:xfrm>
              <a:prstGeom prst="rect">
                <a:avLst/>
              </a:prstGeom>
              <a:blipFill>
                <a:blip r:embed="rId13"/>
                <a:stretch>
                  <a:fillRect t="-16456" r="-13830"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8212304" y="4288303"/>
                <a:ext cx="890052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304" y="4288303"/>
                <a:ext cx="890052" cy="13122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11317329" y="4261887"/>
                <a:ext cx="8500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7329" y="4261887"/>
                <a:ext cx="850041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9303691" y="2382402"/>
                <a:ext cx="2122632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zh-TW" alt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  <m:r>
                        <a:rPr lang="en-US" altLang="zh-TW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TW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TW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TW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3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691" y="2382402"/>
                <a:ext cx="2122632" cy="13122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7138560" y="2518655"/>
                <a:ext cx="1641860" cy="936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num>
                        <m:den>
                          <m:r>
                            <a:rPr lang="zh-TW" alt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den>
                      </m:f>
                      <m:r>
                        <a:rPr lang="en-US" altLang="zh-TW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m:rPr>
                          <m:sty m:val="p"/>
                        </m:rPr>
                        <a:rPr lang="en-US" altLang="zh-TW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TW" alt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560" y="2518655"/>
                <a:ext cx="1641860" cy="9364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4883063" y="2662895"/>
                <a:ext cx="1406219" cy="964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zh-TW" alt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acc>
                            <m:accPr>
                              <m:chr m:val="̂"/>
                              <m:ctrlPr>
                                <a:rPr lang="en-US" altLang="zh-TW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32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acc>
                        </m:den>
                      </m:f>
                      <m:r>
                        <a:rPr lang="en-US" altLang="zh-TW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063" y="2662895"/>
                <a:ext cx="1406219" cy="9646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1730706" y="2634618"/>
                <a:ext cx="1704376" cy="1002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acc>
                            <m:accPr>
                              <m:chr m:val="̂"/>
                              <m:ctrlPr>
                                <a:rPr lang="en-US" altLang="zh-TW" sz="32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32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𝐘</m:t>
                              </m:r>
                            </m:e>
                          </m:acc>
                        </m:num>
                        <m:den>
                          <m:r>
                            <a:rPr lang="zh-TW" altLang="en-US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sz="3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den>
                      </m:f>
                      <m:r>
                        <a:rPr lang="en-US" altLang="zh-TW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TW" sz="3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zh-TW" altLang="en-US" sz="3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706" y="2634618"/>
                <a:ext cx="1704376" cy="10029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4"/>
          <p:cNvCxnSpPr/>
          <p:nvPr/>
        </p:nvCxnSpPr>
        <p:spPr>
          <a:xfrm>
            <a:off x="5639868" y="2187110"/>
            <a:ext cx="1128547" cy="0"/>
          </a:xfrm>
          <a:prstGeom prst="straightConnector1">
            <a:avLst/>
          </a:prstGeom>
          <a:ln w="82550">
            <a:solidFill>
              <a:srgbClr val="66A90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群組 35"/>
          <p:cNvGrpSpPr/>
          <p:nvPr/>
        </p:nvGrpSpPr>
        <p:grpSpPr>
          <a:xfrm>
            <a:off x="1821196" y="136905"/>
            <a:ext cx="8420088" cy="560398"/>
            <a:chOff x="104932" y="122092"/>
            <a:chExt cx="3934334" cy="659567"/>
          </a:xfrm>
        </p:grpSpPr>
        <p:sp>
          <p:nvSpPr>
            <p:cNvPr id="37" name="綵帶 (向上) 36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自動求導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autograd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17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80900" y="944438"/>
            <a:ext cx="115212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預設情況下，</a:t>
            </a:r>
            <a:r>
              <a:rPr lang="en-US" altLang="zh-CN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會累積梯度，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使用：變數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CN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grad.zero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_()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清除之前的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模型在訓練時的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参數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可能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具有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requires_grad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=True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，但在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評估模型時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，不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需要在此過程中對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他們進行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梯度計算，要停止一個張量被跟踪梯度歷史，可用下面兩個方法：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調用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.detach()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方法將其與計算歷史分離，並阻止它未来的計算記錄被跟踪。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將程式碼包裝在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with 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torch.no_grad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(): 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的縮排中。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即使構建函數的計算圖需要通過 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控制流（例如，條件、迴圈或任意函式呼叫），我們仍然可以計算得到的變數的梯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自動求導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autograd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44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51112" y="4331839"/>
                <a:ext cx="662424" cy="1299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" y="4331839"/>
                <a:ext cx="662424" cy="12990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流程圖: 接點 4"/>
          <p:cNvSpPr/>
          <p:nvPr/>
        </p:nvSpPr>
        <p:spPr>
          <a:xfrm>
            <a:off x="688852" y="4691552"/>
            <a:ext cx="694063" cy="6940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X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流程圖: 接點 8"/>
              <p:cNvSpPr/>
              <p:nvPr/>
            </p:nvSpPr>
            <p:spPr>
              <a:xfrm>
                <a:off x="3758768" y="4691552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TW" sz="36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9" name="流程圖: 接點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68" y="4691552"/>
                <a:ext cx="694063" cy="694063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>
            <a:stCxn id="5" idx="6"/>
            <a:endCxn id="9" idx="2"/>
          </p:cNvCxnSpPr>
          <p:nvPr/>
        </p:nvCxnSpPr>
        <p:spPr>
          <a:xfrm>
            <a:off x="1382915" y="5038584"/>
            <a:ext cx="2375853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流程圖: 接點 12"/>
              <p:cNvSpPr/>
              <p:nvPr/>
            </p:nvSpPr>
            <p:spPr>
              <a:xfrm>
                <a:off x="6478112" y="4691552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3" name="流程圖: 接點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112" y="4691552"/>
                <a:ext cx="694063" cy="694063"/>
              </a:xfrm>
              <a:prstGeom prst="flowChartConnector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流程圖: 接點 13"/>
              <p:cNvSpPr/>
              <p:nvPr/>
            </p:nvSpPr>
            <p:spPr>
              <a:xfrm>
                <a:off x="11423732" y="4691552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3600" i="1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14" name="流程圖: 接點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3732" y="4691552"/>
                <a:ext cx="694063" cy="694063"/>
              </a:xfrm>
              <a:prstGeom prst="flowChartConnecto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410013" y="5207237"/>
                <a:ext cx="2339807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3200" b="1" i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</m:acc>
                      <m:r>
                        <a:rPr lang="en-US" altLang="zh-TW" sz="3200" b="1" i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zh-TW" altLang="en-US" sz="3200" b="1" dirty="0">
                  <a:solidFill>
                    <a:srgbClr val="66A901"/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013" y="5207237"/>
                <a:ext cx="2339807" cy="505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流程圖: 接點 16"/>
          <p:cNvSpPr/>
          <p:nvPr/>
        </p:nvSpPr>
        <p:spPr>
          <a:xfrm>
            <a:off x="5004180" y="3039556"/>
            <a:ext cx="694063" cy="6940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Y</a:t>
            </a:r>
            <a:endParaRPr lang="zh-TW" altLang="en-US" sz="3600" dirty="0"/>
          </a:p>
        </p:txBody>
      </p:sp>
      <p:cxnSp>
        <p:nvCxnSpPr>
          <p:cNvPr id="22" name="直線單箭頭接點 21"/>
          <p:cNvCxnSpPr>
            <a:stCxn id="9" idx="6"/>
            <a:endCxn id="13" idx="2"/>
          </p:cNvCxnSpPr>
          <p:nvPr/>
        </p:nvCxnSpPr>
        <p:spPr>
          <a:xfrm>
            <a:off x="4452831" y="5038584"/>
            <a:ext cx="2025281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4708077" y="5128382"/>
                <a:ext cx="1447897" cy="505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smtClean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TW" sz="3200" b="1" i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sz="3200" b="1" i="1">
                            <a:solidFill>
                              <a:srgbClr val="66A90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200" b="1" i="0">
                            <a:solidFill>
                              <a:srgbClr val="66A901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</m:oMath>
                </a14:m>
                <a:r>
                  <a:rPr lang="en-US" altLang="zh-TW" sz="3200" b="1" dirty="0" smtClean="0">
                    <a:solidFill>
                      <a:srgbClr val="66A901"/>
                    </a:solidFill>
                  </a:rPr>
                  <a:t>-Y</a:t>
                </a:r>
                <a:endParaRPr lang="zh-TW" altLang="en-US" sz="3200" b="1" dirty="0">
                  <a:solidFill>
                    <a:srgbClr val="66A901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77" y="5128382"/>
                <a:ext cx="1447897" cy="505844"/>
              </a:xfrm>
              <a:prstGeom prst="rect">
                <a:avLst/>
              </a:prstGeom>
              <a:blipFill>
                <a:blip r:embed="rId7"/>
                <a:stretch>
                  <a:fillRect t="-21687" r="-16387" b="-481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/>
          <p:cNvCxnSpPr>
            <a:stCxn id="41" idx="6"/>
            <a:endCxn id="14" idx="2"/>
          </p:cNvCxnSpPr>
          <p:nvPr/>
        </p:nvCxnSpPr>
        <p:spPr>
          <a:xfrm>
            <a:off x="9131136" y="5038584"/>
            <a:ext cx="2292596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9182285" y="5140227"/>
                <a:ext cx="2059795" cy="1192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altLang="zh-TW" sz="3200" b="1" i="0" smtClean="0">
                          <a:solidFill>
                            <a:srgbClr val="66A9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3200" b="1" i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3200" b="1" i="1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TW" sz="3200" b="1" i="1" dirty="0" smtClean="0">
                              <a:solidFill>
                                <a:srgbClr val="66A90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</m:nary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285" y="5140227"/>
                <a:ext cx="2059795" cy="11925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流程圖: 接點 40"/>
              <p:cNvSpPr/>
              <p:nvPr/>
            </p:nvSpPr>
            <p:spPr>
              <a:xfrm>
                <a:off x="8437073" y="4691552"/>
                <a:ext cx="694063" cy="69406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41" name="流程圖: 接點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073" y="4691552"/>
                <a:ext cx="694063" cy="694063"/>
              </a:xfrm>
              <a:prstGeom prst="flowChartConnector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/>
          <p:cNvCxnSpPr>
            <a:stCxn id="13" idx="6"/>
            <a:endCxn id="41" idx="2"/>
          </p:cNvCxnSpPr>
          <p:nvPr/>
        </p:nvCxnSpPr>
        <p:spPr>
          <a:xfrm>
            <a:off x="7172175" y="5038584"/>
            <a:ext cx="1264898" cy="0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282689" y="2751333"/>
                <a:ext cx="662424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689" y="2751333"/>
                <a:ext cx="662424" cy="13022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7200760" y="5140757"/>
                <a:ext cx="114492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3200" b="1" i="0" smtClean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altLang="zh-TW" sz="3200" b="1" i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1" i="0" smtClean="0">
                        <a:solidFill>
                          <a:srgbClr val="66A901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altLang="zh-TW" sz="3200" b="1" baseline="30000" dirty="0" smtClean="0">
                    <a:solidFill>
                      <a:srgbClr val="66A901"/>
                    </a:solidFill>
                  </a:rPr>
                  <a:t>2</a:t>
                </a:r>
                <a:endParaRPr lang="zh-TW" altLang="en-US" sz="3200" b="1" baseline="30000" dirty="0">
                  <a:solidFill>
                    <a:srgbClr val="66A901"/>
                  </a:solidFill>
                </a:endParaRPr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60" y="5140757"/>
                <a:ext cx="1144929" cy="481094"/>
              </a:xfrm>
              <a:prstGeom prst="rect">
                <a:avLst/>
              </a:prstGeom>
              <a:blipFill>
                <a:blip r:embed="rId11"/>
                <a:stretch>
                  <a:fillRect t="-15190" r="-13830"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單箭頭接點 69"/>
          <p:cNvCxnSpPr/>
          <p:nvPr/>
        </p:nvCxnSpPr>
        <p:spPr>
          <a:xfrm>
            <a:off x="6836783" y="3386587"/>
            <a:ext cx="1" cy="1334362"/>
          </a:xfrm>
          <a:prstGeom prst="straightConnector1">
            <a:avLst/>
          </a:prstGeom>
          <a:ln w="82550">
            <a:solidFill>
              <a:srgbClr val="66A9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708236" y="3392083"/>
            <a:ext cx="1128547" cy="0"/>
          </a:xfrm>
          <a:prstGeom prst="straightConnector1">
            <a:avLst/>
          </a:prstGeom>
          <a:ln w="82550">
            <a:solidFill>
              <a:srgbClr val="66A90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55;p23"/>
          <p:cNvSpPr/>
          <p:nvPr/>
        </p:nvSpPr>
        <p:spPr>
          <a:xfrm>
            <a:off x="3560063" y="121354"/>
            <a:ext cx="8214841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AutoGrad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計算梯度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37" name="綵帶 (向上) 36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3-1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380900" y="944438"/>
                <a:ext cx="11521289" cy="1210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輸入特徵矩陣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經預估模型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accPr>
                      <m:e>
                        <m:r>
                          <a:rPr lang="en-US" altLang="zh-TW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𝐘</m:t>
                        </m:r>
                      </m:e>
                    </m:acc>
                    <m:r>
                      <a:rPr lang="en-US" altLang="zh-TW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r>
                      <a:rPr lang="en-US" altLang="zh-TW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𝟑</m:t>
                    </m:r>
                    <m:sSup>
                      <m:sSupPr>
                        <m:ctrlP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𝐗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𝟐</m:t>
                        </m:r>
                      </m:sup>
                    </m:sSup>
                    <m:r>
                      <a:rPr lang="en-US" altLang="zh-TW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r>
                      <a:rPr lang="en-US" altLang="zh-TW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𝟑</m:t>
                    </m:r>
                  </m:oMath>
                </a14:m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後，與實際值矩陣Ｙ計算誤差Ｅ，再計算損失函數Ｌ。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計算完損失函數後，利用自動求導，求出損失函數對各變數的梯度。</a:t>
                </a:r>
                <a:endParaRPr lang="en-US" altLang="zh-TW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00" y="944438"/>
                <a:ext cx="11521289" cy="1210203"/>
              </a:xfrm>
              <a:prstGeom prst="rect">
                <a:avLst/>
              </a:prstGeom>
              <a:blipFill>
                <a:blip r:embed="rId12"/>
                <a:stretch>
                  <a:fillRect l="-688" t="-3030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1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6000" b="1" kern="0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使用</a:t>
            </a:r>
            <a:r>
              <a:rPr lang="en-US" altLang="zh-TW" sz="6000" b="1" kern="0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GPU</a:t>
            </a:r>
            <a:r>
              <a:rPr lang="en-US" altLang="zh-TW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/>
            </a:r>
            <a:br>
              <a:rPr lang="en-US" altLang="zh-TW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</a:br>
            <a:r>
              <a:rPr lang="zh-TW" altLang="en-US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加速運算</a:t>
            </a:r>
            <a:endParaRPr lang="zh-TW" altLang="zh-TW" sz="6000" b="1" kern="0" dirty="0">
              <a:solidFill>
                <a:srgbClr val="2D4358"/>
              </a:solidFill>
              <a:latin typeface="Microsoft JhengHei"/>
              <a:ea typeface="Microsoft JhengHei"/>
              <a:cs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0000" b="1" i="0" u="none" strike="noStrike" kern="0" cap="none" spc="0" normalizeH="0" baseline="0" noProof="0" dirty="0" smtClean="0">
                <a:ln>
                  <a:noFill/>
                </a:ln>
                <a:solidFill>
                  <a:srgbClr val="B0DEEE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kumimoji="0" sz="10000" b="1" i="0" u="none" strike="noStrike" kern="0" cap="none" spc="0" normalizeH="0" baseline="0" noProof="0" dirty="0">
              <a:ln>
                <a:noFill/>
              </a:ln>
              <a:solidFill>
                <a:srgbClr val="B0DEEE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5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kumimoji="0" sz="1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5552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75724" y="684538"/>
            <a:ext cx="896812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CPU (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中央處理器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Central Processing Unit)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數百萬個電晶體打造而成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它負責執行電腦與作業系統所需的指令與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程序，可視為電腦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的大腦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的內部組成：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(ALU)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用來執行算術運算、移位操作、地址運算和轉換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(CU)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負責對指令解碼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，完成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每條指令所要執行的各個操作的控制信號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寄存器：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用於保存運算過程數據以及指令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高速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緩衝存儲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器：可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從主記憶體中預載數據，加速處理速度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序列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數據的，在處理大規模與高速數據時，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很難滿足需要，後來發展出多個處理核心的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，目前大概是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核、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核為主流。</a:t>
            </a:r>
            <a:r>
              <a:rPr lang="zh-TW" altLang="en-US" sz="2400" dirty="0"/>
              <a:t/>
            </a:r>
            <a:br>
              <a:rPr lang="zh-TW" altLang="en-US" sz="2400" dirty="0"/>
            </a:b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6" name="Picture 4" descr="https://i2.kknews.cc/SIG=103637b/ctp-vzntr/7r84s8179s6s4q59o0qpo579o5s8s39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5" r="13153"/>
          <a:stretch/>
        </p:blipFill>
        <p:spPr bwMode="auto">
          <a:xfrm>
            <a:off x="9516324" y="869205"/>
            <a:ext cx="2296022" cy="202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cg2010studio.files.wordpress.com/2011/10/cpu_gpu_schema.gif?w=540&amp;h=1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5"/>
          <a:stretch/>
        </p:blipFill>
        <p:spPr bwMode="auto">
          <a:xfrm>
            <a:off x="9516324" y="2834976"/>
            <a:ext cx="2568493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9525837" y="4983955"/>
            <a:ext cx="25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EB1567"/>
                </a:solidFill>
              </a:rPr>
              <a:t>綠色的是計算單元</a:t>
            </a:r>
            <a:endParaRPr lang="en-US" altLang="zh-CN" b="1" dirty="0" smtClean="0">
              <a:solidFill>
                <a:srgbClr val="EB156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EB1567"/>
                </a:solidFill>
              </a:rPr>
              <a:t>橙紅色的是存儲單元</a:t>
            </a:r>
            <a:endParaRPr lang="en-US" altLang="zh-CN" b="1" dirty="0" smtClean="0">
              <a:solidFill>
                <a:srgbClr val="EB1567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EB1567"/>
                </a:solidFill>
              </a:rPr>
              <a:t>橙黃色的是控制單元</a:t>
            </a:r>
            <a:endParaRPr lang="zh-TW" altLang="en-US" b="1" dirty="0">
              <a:solidFill>
                <a:srgbClr val="EB1567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CPU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與   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GPU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40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09850" y="1072833"/>
            <a:ext cx="11336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處理對電腦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應用來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說越來越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重要，圖形上的每個像素都要被處理，這就是一個大數據，於是一個專門處理圖形的核心處理器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GPU(Graphics Processing Unit)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應運而生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圖形資料就是一個矩陣，所以對於影像或圖片的編輯，即是對一個巨大的數值矩陣做運算，現代機器學習的成果也是基於巨大數據矩陣的處理，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恰好在這方面能夠提供助力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普通的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就包含了幾百個運算核，高端的有上萬個核，這對於多媒體處理中大量的重複處理過程有著天生的優勢，同時更重要的是，它可以用來做大規模並行數據處理。</a:t>
            </a:r>
            <a:r>
              <a:rPr lang="zh-TW" altLang="en-US" sz="2400" dirty="0"/>
              <a:t/>
            </a:r>
            <a:br>
              <a:rPr lang="zh-TW" altLang="en-US" sz="2400" dirty="0"/>
            </a:b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362" name="Picture 2" descr="What is garphics card? the graphics card definition, type of graphics card  and more. | GearBest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748" y="4132137"/>
            <a:ext cx="3276007" cy="210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cg2010studio.files.wordpress.com/2011/10/cpu_gpu_schema.gif?w=540&amp;h=1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3" r="-729"/>
          <a:stretch/>
        </p:blipFill>
        <p:spPr bwMode="auto">
          <a:xfrm>
            <a:off x="4119823" y="4051750"/>
            <a:ext cx="2562329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CPU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與   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GPU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37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11010" y="787453"/>
          <a:ext cx="8752120" cy="54641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410">
                  <a:extLst>
                    <a:ext uri="{9D8B030D-6E8A-4147-A177-3AD203B41FA5}">
                      <a16:colId xmlns:a16="http://schemas.microsoft.com/office/drawing/2014/main" val="780522052"/>
                    </a:ext>
                  </a:extLst>
                </a:gridCol>
                <a:gridCol w="4511710">
                  <a:extLst>
                    <a:ext uri="{9D8B030D-6E8A-4147-A177-3AD203B41FA5}">
                      <a16:colId xmlns:a16="http://schemas.microsoft.com/office/drawing/2014/main" val="3194216563"/>
                    </a:ext>
                  </a:extLst>
                </a:gridCol>
              </a:tblGrid>
              <a:tr h="5263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CPU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GPU</a:t>
                      </a:r>
                      <a:endParaRPr lang="zh-TW" altLang="en-US" sz="2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510017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功能較為全面</a:t>
                      </a:r>
                      <a:r>
                        <a:rPr lang="en-US" altLang="zh-TW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控制、運算、暫存約各佔</a:t>
                      </a:r>
                      <a:r>
                        <a:rPr lang="en-US" altLang="zh-TW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2400" b="1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功能較為專一</a:t>
                      </a:r>
                      <a:r>
                        <a:rPr lang="en-US" altLang="zh-TW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運算功能就佔</a:t>
                      </a:r>
                      <a:r>
                        <a:rPr lang="en-US" altLang="zh-TW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80%</a:t>
                      </a:r>
                      <a:r>
                        <a:rPr lang="zh-TW" altLang="en-US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</a:t>
                      </a:r>
                      <a:endParaRPr lang="zh-TW" altLang="en-US" sz="2400" b="1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54148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Cache</a:t>
                      </a:r>
                      <a:r>
                        <a:rPr lang="zh-CN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佔據了大量空間，</a:t>
                      </a:r>
                      <a:endParaRPr lang="zh-TW" altLang="en-US" sz="2400" b="1" kern="12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省去了</a:t>
                      </a:r>
                      <a:r>
                        <a:rPr lang="en-US" altLang="zh-CN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Cache</a:t>
                      </a:r>
                      <a:r>
                        <a:rPr lang="zh-TW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或極少量</a:t>
                      </a:r>
                      <a:endParaRPr lang="zh-TW" altLang="en-US" sz="2400" b="1" kern="12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72029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有複雜的控制邏輯</a:t>
                      </a:r>
                      <a:endParaRPr lang="zh-TW" altLang="en-US" sz="2400" b="1" kern="12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只有非常簡單的控制邏輯</a:t>
                      </a:r>
                      <a:endParaRPr lang="zh-TW" altLang="en-US" sz="2400" b="1" kern="12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28093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處理的資料複雜不一</a:t>
                      </a:r>
                      <a:r>
                        <a:rPr lang="en-US" altLang="zh-TW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只能序列是的處理</a:t>
                      </a:r>
                      <a:endParaRPr lang="zh-TW" altLang="en-US" sz="2400" b="1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處理的資料較有一致性</a:t>
                      </a:r>
                      <a:endParaRPr lang="en-US" altLang="zh-TW" sz="2400" b="1" dirty="0" smtClean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可以併發平行運算</a:t>
                      </a:r>
                      <a:endParaRPr lang="zh-TW" altLang="en-US" sz="2400" b="1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4237824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運算速度慢</a:t>
                      </a:r>
                      <a: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0.1~1TFLOPS</a:t>
                      </a:r>
                      <a:endParaRPr lang="zh-TW" altLang="en-US" sz="2400" b="1" kern="12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運算速度快</a:t>
                      </a:r>
                      <a: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10~100TFLOPS</a:t>
                      </a:r>
                      <a:endParaRPr lang="zh-TW" altLang="en-US" sz="2400" b="1" kern="1200" dirty="0" smtClean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96464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頻寬較小</a:t>
                      </a:r>
                      <a: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r>
                        <a:rPr lang="zh-TW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資料流寬度</a:t>
                      </a:r>
                      <a: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64bits</a:t>
                      </a:r>
                      <a:endParaRPr lang="zh-TW" altLang="en-US" sz="2400" b="1" kern="12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頻寬較大</a:t>
                      </a:r>
                      <a: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r>
                        <a:rPr lang="zh-TW" altLang="en-US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資料流寬度可達</a:t>
                      </a:r>
                      <a:r>
                        <a:rPr lang="en-US" altLang="zh-TW" sz="2400" b="1" kern="1200" dirty="0" smtClean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512bits</a:t>
                      </a:r>
                      <a:endParaRPr lang="zh-TW" altLang="en-US" sz="2400" b="1" kern="1200" dirty="0" smtClean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196916"/>
                  </a:ext>
                </a:extLst>
              </a:tr>
            </a:tbl>
          </a:graphicData>
        </a:graphic>
      </p:graphicFrame>
      <p:pic>
        <p:nvPicPr>
          <p:cNvPr id="11" name="Picture 10" descr="https://cg2010studio.files.wordpress.com/2011/10/cpu_gpu_schema.gif?w=540&amp;h=19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5"/>
          <a:stretch/>
        </p:blipFill>
        <p:spPr bwMode="auto">
          <a:xfrm>
            <a:off x="9041864" y="840182"/>
            <a:ext cx="3150136" cy="25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cg2010studio.files.wordpress.com/2011/10/cpu_gpu_schema.gif?w=540&amp;h=19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43" r="-729"/>
          <a:stretch/>
        </p:blipFill>
        <p:spPr bwMode="auto">
          <a:xfrm>
            <a:off x="8963130" y="3420363"/>
            <a:ext cx="3179355" cy="256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CPU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與   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GPU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2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altLang="zh-TW" sz="6000" b="1" kern="0" dirty="0" err="1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Pytorch</a:t>
            </a:r>
            <a:r>
              <a:rPr lang="en-US" altLang="zh-TW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/>
            </a:r>
            <a:br>
              <a:rPr lang="en-US" altLang="zh-TW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</a:br>
            <a:r>
              <a:rPr lang="en-US" altLang="zh-TW" sz="6000" b="1" kern="0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Tensor</a:t>
            </a:r>
            <a:r>
              <a:rPr lang="zh-TW" altLang="en-US" sz="6000" b="1" kern="0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基本</a:t>
            </a:r>
            <a:r>
              <a:rPr lang="zh-TW" altLang="en-US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概念</a:t>
            </a:r>
            <a:endParaRPr lang="zh-TW" altLang="zh-TW" sz="6000" b="1" kern="0" dirty="0">
              <a:solidFill>
                <a:srgbClr val="2D4358"/>
              </a:solidFill>
              <a:latin typeface="Microsoft JhengHei"/>
              <a:ea typeface="Microsoft JhengHei"/>
              <a:cs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0000" b="1" i="0" u="none" strike="noStrike" kern="0" cap="none" spc="0" normalizeH="0" baseline="0" noProof="0" dirty="0" smtClean="0">
                <a:ln>
                  <a:noFill/>
                </a:ln>
                <a:solidFill>
                  <a:srgbClr val="B0DEEE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kumimoji="0" sz="10000" b="1" i="0" u="none" strike="noStrike" kern="0" cap="none" spc="0" normalizeH="0" baseline="0" noProof="0" dirty="0">
              <a:ln>
                <a:noFill/>
              </a:ln>
              <a:solidFill>
                <a:srgbClr val="B0DEEE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5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kumimoji="0" sz="1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441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CUDA - 维基百科，自由的百科全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57" y="3871910"/>
            <a:ext cx="3990763" cy="241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79221" y="798866"/>
            <a:ext cx="114366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目前全球最大的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大廠主要為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Nvidia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AMD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兩家：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AMD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主攻電玩遊戲方面的圖形處理，故較佔價格優勢。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Nvidia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除在遊戲方面外，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在超級計算機、數據中心、深度學習硬體等方面的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應用更大幅領先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AMD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，可以說是這方面的主流。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(Compute</a:t>
            </a:r>
            <a:r>
              <a:rPr lang="en-US" altLang="zh-TW" dirty="0"/>
              <a:t> 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Unified Device Architecture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把中央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(CPU)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運算工作，移到圖形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(GPU)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NVIDIA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提出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運算的函式庫及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稱為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uda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CN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486" name="Picture 6" descr="https://storage.googleapis.com/image.blocktempo.com/2021/02/640-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106" y="4011049"/>
            <a:ext cx="3905019" cy="208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GPU 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 </a:t>
              </a:r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r>
                <a:rPr lang="en-US" altLang="zh-TW" sz="28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uda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69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31962" y="892784"/>
            <a:ext cx="11728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可以提升我們訓練的速度，如果使用不當，可能影響使用效率，具體使用時要注意以下幾點：</a:t>
            </a:r>
            <a:b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的數量儘量為偶數，奇數的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有可能會出現異常中斷的情況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很快，但資料量較小時，效果可能沒有單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好，甚至還不如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）如果記憶體不夠大，使用精度稍微低一點的資料類型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有時也效果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很好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CN" altLang="en-US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GPU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要注意的事項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7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79221" y="798866"/>
            <a:ext cx="117280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高階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運算的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降格昂貴，配合安裝軟體複雜，在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中提供了免費的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提供給想進行實驗的使用者進行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使用限制：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一顆 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一天只能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時限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端調整為使用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的類型：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 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Runtime(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執行階段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Change Runtime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Type(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變更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 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accelerator(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硬體加速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選擇為 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Save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存檔後，你應該就會連接上有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的後端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的訊息：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單元格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輸入「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en-US" altLang="zh-TW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nvidia-smi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507" name="Picture 3" descr="https://i2.wp.com/clay-atlas.com/wp-content/uploads/2019/09/colab.jpeg?resize=776%2C343&amp;ssl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64" y="1751478"/>
            <a:ext cx="4248735" cy="187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Colab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上如何啟用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GPU?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34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79221" y="798866"/>
            <a:ext cx="118988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上查詢是否有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可供使用：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torch.cuda.is_available</a:t>
            </a:r>
            <a:r>
              <a:rPr lang="en-US" altLang="zh-TW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寫程式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時為了保持彈性，讓不管是否有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的環境都能執行，我們會先判斷是否有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fontAlgn="base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device=</a:t>
            </a:r>
            <a:r>
              <a:rPr lang="en-US" altLang="zh-TW" sz="2400" b="1" dirty="0" err="1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torch.device</a:t>
            </a:r>
            <a:r>
              <a:rPr lang="en-US" altLang="zh-TW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("cuda:0" if </a:t>
            </a:r>
            <a:r>
              <a:rPr lang="en-US" altLang="zh-TW" sz="2400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torch.cuda.is_available</a:t>
            </a:r>
            <a:r>
              <a:rPr lang="en-US" altLang="zh-TW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else "</a:t>
            </a:r>
            <a:r>
              <a:rPr lang="en-US" altLang="zh-TW" sz="2400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en-US" altLang="zh-TW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上運算：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把資料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量一律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.to(device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CN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CN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ytorch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所建立的神經網路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型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：模型物件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.to(device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模型物件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CN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cuda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CN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要在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上資料張量放回主記憶體：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en-US" altLang="zh-CN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</a:t>
            </a: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Pytorch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上使用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GPU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的語法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44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6000" b="1" kern="0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將資料載入模型訓練的方式</a:t>
            </a:r>
            <a:endParaRPr lang="zh-TW" altLang="zh-TW" sz="6000" b="1" kern="0" dirty="0">
              <a:solidFill>
                <a:srgbClr val="2D4358"/>
              </a:solidFill>
              <a:latin typeface="Microsoft JhengHei"/>
              <a:ea typeface="Microsoft JhengHei"/>
              <a:cs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0000" b="1" i="0" u="none" strike="noStrike" kern="0" cap="none" spc="0" normalizeH="0" baseline="0" noProof="0" dirty="0" smtClean="0">
                <a:ln>
                  <a:noFill/>
                </a:ln>
                <a:solidFill>
                  <a:srgbClr val="B0DEEE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kumimoji="0" sz="10000" b="1" i="0" u="none" strike="noStrike" kern="0" cap="none" spc="0" normalizeH="0" baseline="0" noProof="0" dirty="0">
              <a:ln>
                <a:noFill/>
              </a:ln>
              <a:solidFill>
                <a:srgbClr val="B0DEEE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5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kumimoji="0" sz="1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6674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5156" y="907367"/>
            <a:ext cx="116016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訓練神經網路所需要的資料量是非常龐大的，我們依據每一次梯度下降更新權重使用的不同訓練資料量區分為：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批量梯度下降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(BGD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descent)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一次把所有數據送進神經網路做訓練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随机梯度下降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SGD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stochastic gradient descent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一次只送一筆數據到神經網路做訓練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小批量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(MBGD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min-batch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將數據分成幾等分，每次送一等分到神經網路做訓練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不同資料量的訓練方式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6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29530" y="857263"/>
            <a:ext cx="84635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批量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 </a:t>
            </a:r>
            <a:r>
              <a:rPr lang="zh-TW" altLang="en-US" sz="2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一次把所有數據送進神經網路做訓練。</a:t>
            </a:r>
            <a:endParaRPr lang="en-US" altLang="zh-TW" sz="2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優點：因為計算所有數據而得到的梯度是比較準確的，也就是每次都能找到最佳路徑往下走。</a:t>
            </a:r>
            <a:endParaRPr lang="en-US" altLang="zh-TW" sz="2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缺點：當數據量非常巨大的時候，每一輪訓練都會花非常久的時間</a:t>
            </a:r>
            <a:r>
              <a:rPr lang="zh-TW" altLang="en-US" sz="2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随机梯度下降 </a:t>
            </a:r>
            <a:r>
              <a:rPr lang="zh-TW" altLang="en-US" sz="2400" b="1" dirty="0" smtClean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：一次只送一筆數據到</a:t>
            </a:r>
            <a:r>
              <a:rPr lang="zh-TW" altLang="en-US" sz="2400" b="1" dirty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神經網路做訓練。</a:t>
            </a:r>
            <a:endParaRPr lang="en-US" altLang="zh-TW" sz="2400" b="1" dirty="0">
              <a:solidFill>
                <a:srgbClr val="66A90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r>
              <a:rPr lang="zh-TW" altLang="en-US" sz="2400" b="1" dirty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</a:t>
            </a:r>
            <a:r>
              <a:rPr lang="zh-TW" altLang="en-US" sz="2400" b="1" dirty="0" smtClean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步計算都</a:t>
            </a:r>
            <a:r>
              <a:rPr lang="zh-TW" altLang="en-US" sz="2400" b="1" dirty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非常</a:t>
            </a:r>
            <a:r>
              <a:rPr lang="zh-TW" altLang="en-US" sz="2400" b="1" dirty="0" smtClean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快速。</a:t>
            </a:r>
            <a:endParaRPr lang="en-US" altLang="zh-TW" sz="2400" b="1" dirty="0" smtClean="0">
              <a:solidFill>
                <a:srgbClr val="66A90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缺點：是</a:t>
            </a:r>
            <a:r>
              <a:rPr lang="zh-TW" altLang="en-US" sz="2400" b="1" dirty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找到</a:t>
            </a:r>
            <a:r>
              <a:rPr lang="zh-TW" altLang="en-US" sz="2400" b="1" dirty="0" smtClean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的梯度修正不一定</a:t>
            </a:r>
            <a:r>
              <a:rPr lang="zh-TW" altLang="en-US" sz="2400" b="1" dirty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指向正確方向</a:t>
            </a:r>
            <a:r>
              <a:rPr lang="zh-TW" altLang="en-US" sz="2400" b="1" dirty="0" smtClean="0">
                <a:solidFill>
                  <a:srgbClr val="66A90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，路徑會經過多次調整，花費時間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批量梯度下降 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：每一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步計算可以很快速，梯度修正方向大致正確；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利用硬體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可平行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目前最多人採用的方法。</a:t>
            </a:r>
            <a:endParaRPr lang="en-US" altLang="zh-CN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gradient descent compa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t="9826" r="33850" b="8158"/>
          <a:stretch/>
        </p:blipFill>
        <p:spPr bwMode="auto">
          <a:xfrm>
            <a:off x="8509519" y="857263"/>
            <a:ext cx="3570513" cy="31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965050" y="4117956"/>
            <a:ext cx="273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批量梯度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随机梯度下降 </a:t>
            </a:r>
            <a:endParaRPr lang="en-US" altLang="zh-CN" sz="2400" b="1" dirty="0" smtClean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批量梯度</a:t>
            </a:r>
            <a:r>
              <a:rPr lang="zh-TW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下降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不同資料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量訓練方式的比較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73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34115" y="849088"/>
            <a:ext cx="117237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深度學習中，數據的預處理是第一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步，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提供了非常規範的處理接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口工具。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數據預處理三個重要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基本類別：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這三個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類別均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torch.utils.data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中載入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這三者是依次封裝的關係，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被裝進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DataLoder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被裝進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DataLoaderIter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073593899"/>
              </p:ext>
            </p:extLst>
          </p:nvPr>
        </p:nvGraphicFramePr>
        <p:xfrm>
          <a:off x="503434" y="1636617"/>
          <a:ext cx="11285342" cy="2390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如何將資料送入模型做訓練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06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0" y="826485"/>
            <a:ext cx="1190399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>
              <a:buFont typeface="Wingdings" panose="05000000000000000000" pitchFamily="2" charset="2"/>
              <a:buChar char="n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是一個抽象類別，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中所有數據集加載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類別中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應該繼承的父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66700" lvl="1" indent="-2667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其中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類中的兩個私有成員函數必須被重載，否則將會觸發錯誤提示：</a:t>
            </a:r>
          </a:p>
          <a:p>
            <a:pPr marL="633413" lvl="2" indent="-268288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__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init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__(self): </a:t>
            </a:r>
          </a:p>
          <a:p>
            <a:pPr marL="900113" lvl="3" indent="-266700">
              <a:buFont typeface="Wingdings" panose="05000000000000000000" pitchFamily="2" charset="2"/>
              <a:buChar char="p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文字檔、圖片、語音、、、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讀取數據集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特徵和標示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00113" lvl="3" indent="-266700">
              <a:buFont typeface="Wingdings" panose="05000000000000000000" pitchFamily="2" charset="2"/>
              <a:buChar char="p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建構函數一般情況下我們也是要自己定義的，但是不是強制性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可以留空在下面完成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33413" lvl="1" indent="-268288">
              <a:buFont typeface="Wingdings" panose="05000000000000000000" pitchFamily="2" charset="2"/>
              <a:buChar char="l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getitem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__(self, index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被重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載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900113" lvl="2" indent="-266700">
              <a:buFont typeface="Wingdings" panose="05000000000000000000" pitchFamily="2" charset="2"/>
              <a:buChar char="p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資料集中得到一個數據片段（如：資料，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標籤），並做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資料處理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縮放、變形、、、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900113" lvl="2" indent="-266700">
              <a:buFont typeface="Wingdings" panose="05000000000000000000" pitchFamily="2" charset="2"/>
              <a:buChar char="p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編寫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支持數據集索引的函數，例如通過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dataset[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可以得到數據集中的第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i+1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個數據。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33413" lvl="1" indent="-268288">
              <a:buFont typeface="Wingdings" panose="05000000000000000000" pitchFamily="2" charset="2"/>
              <a:buChar char="l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len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__(self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必須被重載</a:t>
            </a:r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00113" lvl="2" indent="-266700">
              <a:buFont typeface="Wingdings" panose="05000000000000000000" pitchFamily="2" charset="2"/>
              <a:buChar char="p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用來返回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數據集的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大小</a:t>
            </a:r>
            <a:endParaRPr lang="zh-TW" altLang="en-US" sz="2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Dataset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類別介紹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75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45406" y="734695"/>
            <a:ext cx="10623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2" indent="-2667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自定義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類別的程式碼模板：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177547"/>
              </p:ext>
            </p:extLst>
          </p:nvPr>
        </p:nvGraphicFramePr>
        <p:xfrm>
          <a:off x="353214" y="1382880"/>
          <a:ext cx="11064314" cy="4582120"/>
        </p:xfrm>
        <a:graphic>
          <a:graphicData uri="http://schemas.openxmlformats.org/drawingml/2006/table">
            <a:tbl>
              <a:tblPr/>
              <a:tblGrid>
                <a:gridCol w="395945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0668369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13121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  <a:p>
                      <a:pPr algn="ctr" fontAlgn="t"/>
                      <a:endParaRPr lang="en-US" altLang="zh-TW" sz="1200" dirty="0">
                        <a:solidFill>
                          <a:srgbClr val="C2C2C2"/>
                        </a:solidFill>
                        <a:effectLst/>
                        <a:latin typeface="inherit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 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MyDataset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(Dataset):		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#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需要繼承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Dataset </a:t>
                      </a:r>
                    </a:p>
                    <a:p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def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__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init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__(self): </a:t>
                      </a:r>
                    </a:p>
                    <a:p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#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從檔案去讀取數據集</a:t>
                      </a:r>
                      <a:endParaRPr lang="en-US" altLang="zh-TW" sz="2400" b="1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 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self.data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= 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。。。。。。。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</a:p>
                    <a:p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 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self.label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= 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。。。。。。。</a:t>
                      </a:r>
                      <a:endParaRPr lang="en-US" altLang="zh-TW" sz="2400" b="1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def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__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getitem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__(self, index): </a:t>
                      </a:r>
                    </a:p>
                    <a:p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# 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處理資料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縮放、變形、、、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r>
                        <a:rPr lang="en-US" altLang="zh-TW" sz="2400" b="1" baseline="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return 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self.data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[index],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self.label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[index]</a:t>
                      </a:r>
                    </a:p>
                    <a:p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def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__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len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__(self): </a:t>
                      </a:r>
                    </a:p>
                    <a:p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#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資料集的總筆數</a:t>
                      </a:r>
                      <a:endParaRPr lang="en-US" altLang="zh-TW" sz="2400" b="1" kern="1200" dirty="0" smtClean="0">
                        <a:solidFill>
                          <a:srgbClr val="FFFF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DataSize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len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self.data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return 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DataSize</a:t>
                      </a:r>
                      <a:endParaRPr lang="zh-TW" altLang="en-US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grpSp>
        <p:nvGrpSpPr>
          <p:cNvPr id="10" name="群組 9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Dataset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類別介紹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56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/>
          <p:cNvSpPr txBox="1"/>
          <p:nvPr/>
        </p:nvSpPr>
        <p:spPr>
          <a:xfrm>
            <a:off x="332208" y="813607"/>
            <a:ext cx="1136838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是一個基於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的框架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(framework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，由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的人工智能小組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開發以開源方式移植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庫。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年早期推出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，短時間被學術研究領域大量採用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它是訓練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神經網絡的最佳框架，並且使用起來很方便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但因為起步晚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，在此之前由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所發展的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框架為主流，在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不太願意改變自己的業界，採用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的還是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大宗，但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有逐漸迎頭趕上之勢。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TW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11" name="Picture 6" descr="http://cdn.liuxiao.org/wp-content/uploads/2020/06/1591065273-4838123834966016.png?x-oss-process=image/resize,m_fill,w_1382,h_898#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70" y="4166529"/>
            <a:ext cx="2896046" cy="188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為何該選擇Tensor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0" t="17912" r="17399" b="14734"/>
          <a:stretch/>
        </p:blipFill>
        <p:spPr bwMode="auto">
          <a:xfrm>
            <a:off x="6690049" y="4006115"/>
            <a:ext cx="3455490" cy="206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2096086" y="122837"/>
            <a:ext cx="8496886" cy="560398"/>
            <a:chOff x="104932" y="122092"/>
            <a:chExt cx="3934334" cy="65956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5000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45908"/>
              <a:ext cx="2687238" cy="615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什麼是</a:t>
              </a:r>
              <a:r>
                <a:rPr lang="en-US" altLang="zh-TW" sz="28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PyTorch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？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55;p23"/>
          <p:cNvSpPr/>
          <p:nvPr/>
        </p:nvSpPr>
        <p:spPr>
          <a:xfrm>
            <a:off x="3560063" y="121354"/>
            <a:ext cx="8214841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將鳶尾花資料集分別建立訓練、測試的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37" name="綵帶 (向上) 36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3-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２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380900" y="944438"/>
            <a:ext cx="115212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建立一個類別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(class)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由檔案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(iris_dataset.csv)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讀入鳶尾花資料集，並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分別實體化建立訓練和測試的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利用產生的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物件兩個私有成員函數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len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__()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getitem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__()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，取出資料集的總筆數，並調用某一筆的資料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練習從建立的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，讀取資料的特徵資料，和標籤資料。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423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38076" y="822449"/>
            <a:ext cx="1062366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>
              <a:buFont typeface="Wingdings" panose="05000000000000000000" pitchFamily="2" charset="2"/>
              <a:buChar char="n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原生類別和參數：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 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torch.utils.data.DataLoader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</a:p>
          <a:p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dataset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</a:p>
          <a:p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batch_size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=1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</a:p>
          <a:p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shuffle=False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</a:p>
          <a:p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sampler=None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batch_sampler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=None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</a:p>
          <a:p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num_workers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</a:p>
          <a:p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collate_fn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=&lt;function 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default_collate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&gt;, </a:t>
            </a:r>
          </a:p>
          <a:p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pin_memory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=False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</a:p>
          <a:p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drop_last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=False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endParaRPr lang="zh-TW" altLang="en-US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537108" y="822449"/>
            <a:ext cx="54584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主要參數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有這麼</a:t>
            </a:r>
            <a:r>
              <a:rPr lang="zh-TW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幾個：</a:t>
            </a:r>
            <a:endParaRPr lang="en-US" altLang="zh-TW" sz="2400" b="1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 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即上面自定義的</a:t>
            </a:r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r>
              <a:rPr lang="zh-TW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batch_size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：每一批次的資料筆數。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Shuffle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：設定是否資料順序洗牌。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collate_fn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這個函式用來打包</a:t>
            </a:r>
            <a:r>
              <a:rPr lang="en-US" altLang="zh-TW" sz="24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</a:t>
            </a:r>
            <a:r>
              <a:rPr lang="zh-TW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num_worker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非常簡單的多執行緒方法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只要設定為</a:t>
            </a:r>
            <a:r>
              <a:rPr lang="en-US" altLang="zh-TW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&gt;=1, </a:t>
            </a:r>
            <a:r>
              <a:rPr lang="zh-TW" altLang="en-US" sz="2400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就可以多執行緒預讀</a:t>
            </a:r>
            <a:r>
              <a:rPr lang="zh-TW" altLang="en-US" sz="24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資料。</a:t>
            </a:r>
            <a:endParaRPr lang="zh-TW" altLang="en-US" sz="2400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DataLoader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類別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介紹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6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38076" y="822449"/>
            <a:ext cx="111363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Wingdings" panose="05000000000000000000" pitchFamily="2" charset="2"/>
              <a:buChar char="n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本質是一個可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迭代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，可以使用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迴圈進行可迭代物件的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fontAlgn="base">
              <a:buFont typeface="Wingdings" panose="05000000000000000000" pitchFamily="2" charset="2"/>
              <a:buChar char="l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fontAlgn="base">
              <a:buFont typeface="Wingdings" panose="05000000000000000000" pitchFamily="2" charset="2"/>
              <a:buChar char="l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fontAlgn="base">
              <a:buFont typeface="Wingdings" panose="05000000000000000000" pitchFamily="2" charset="2"/>
              <a:buChar char="l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fontAlgn="base">
              <a:buFont typeface="Wingdings" panose="05000000000000000000" pitchFamily="2" charset="2"/>
              <a:buChar char="l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fontAlgn="base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先使用內建私有成員函數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iter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__()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進行第一步包裝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，變成一個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DataLoaderIter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迭代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器，然後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讀取了。</a:t>
            </a:r>
            <a:endParaRPr lang="zh-TW" altLang="en-US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869278"/>
              </p:ext>
            </p:extLst>
          </p:nvPr>
        </p:nvGraphicFramePr>
        <p:xfrm>
          <a:off x="663321" y="1259368"/>
          <a:ext cx="10916230" cy="1166990"/>
        </p:xfrm>
        <a:graphic>
          <a:graphicData uri="http://schemas.openxmlformats.org/drawingml/2006/table">
            <a:tbl>
              <a:tblPr/>
              <a:tblGrid>
                <a:gridCol w="390645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0525585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116699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for 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data,label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 in 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要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讀取的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DataLoader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物件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:</a:t>
                      </a:r>
                      <a:endParaRPr lang="en-US" altLang="zh-TW" sz="2400" b="1" kern="12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        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print("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特徵資料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：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",data)</a:t>
                      </a:r>
                    </a:p>
                    <a:p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    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print("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分類標示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：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",label)</a:t>
                      </a:r>
                      <a:endParaRPr lang="en-US" altLang="zh-TW" sz="24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885328"/>
              </p:ext>
            </p:extLst>
          </p:nvPr>
        </p:nvGraphicFramePr>
        <p:xfrm>
          <a:off x="663321" y="3512592"/>
          <a:ext cx="10916230" cy="2204680"/>
        </p:xfrm>
        <a:graphic>
          <a:graphicData uri="http://schemas.openxmlformats.org/drawingml/2006/table">
            <a:tbl>
              <a:tblPr/>
              <a:tblGrid>
                <a:gridCol w="390645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0525585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13121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n-US" altLang="zh-TW" sz="2400" b="1" kern="1200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</a:p>
                    <a:p>
                      <a:pPr marL="0" algn="ctr" defTabSz="914400" rtl="0" eaLnBrk="1" fontAlgn="t" latinLnBrk="0" hangingPunct="1"/>
                      <a:r>
                        <a:rPr lang="en-US" altLang="zh-TW" sz="2400" b="1" kern="1200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6</a:t>
                      </a:r>
                      <a:endParaRPr lang="en-US" altLang="zh-TW" sz="2400" b="1" kern="1200" dirty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DataLoaderIter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迭代器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=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DataLoader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物件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.__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iter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__()</a:t>
                      </a:r>
                    </a:p>
                    <a:p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for Batch in range(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len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DataLoader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物件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)):</a:t>
                      </a:r>
                    </a:p>
                    <a:p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print("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批次：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",Batch+1)</a:t>
                      </a:r>
                    </a:p>
                    <a:p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data,label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=next(</a:t>
                      </a:r>
                      <a:r>
                        <a:rPr lang="en-US" altLang="zh-TW" sz="2400" b="1" dirty="0" err="1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DataLoaderIter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迭代器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</a:p>
                    <a:p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print("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特徵資料：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",data)</a:t>
                      </a:r>
                    </a:p>
                    <a:p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print("</a:t>
                      </a:r>
                      <a:r>
                        <a:rPr lang="zh-TW" altLang="en-US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分類標示：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",label)</a:t>
                      </a:r>
                      <a:endParaRPr lang="en-US" altLang="zh-TW" sz="2400" b="1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DataLoader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讀取數據的方式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35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41181" y="840426"/>
            <a:ext cx="10623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加載數據到模型的流程有三步驟：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資料庫圖表 9"/>
          <p:cNvGraphicFramePr/>
          <p:nvPr>
            <p:extLst>
              <p:ext uri="{D42A27DB-BD31-4B8C-83A1-F6EECF244321}">
                <p14:modId xmlns:p14="http://schemas.microsoft.com/office/powerpoint/2010/main" val="4159646568"/>
              </p:ext>
            </p:extLst>
          </p:nvPr>
        </p:nvGraphicFramePr>
        <p:xfrm>
          <a:off x="397964" y="1861854"/>
          <a:ext cx="11358390" cy="4638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如何將資料送入模型做訓練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14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70843" y="775700"/>
            <a:ext cx="10623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>
              <a:buFont typeface="Wingdings" panose="05000000000000000000" pitchFamily="2" charset="2"/>
              <a:buChar char="n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加載數據到模型的程式框架：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67585"/>
              </p:ext>
            </p:extLst>
          </p:nvPr>
        </p:nvGraphicFramePr>
        <p:xfrm>
          <a:off x="380962" y="1535709"/>
          <a:ext cx="11492169" cy="3850600"/>
        </p:xfrm>
        <a:graphic>
          <a:graphicData uri="http://schemas.openxmlformats.org/drawingml/2006/table">
            <a:tbl>
              <a:tblPr/>
              <a:tblGrid>
                <a:gridCol w="411256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1080913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131211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  <a:p>
                      <a:pPr algn="ctr" fontAlgn="t"/>
                      <a:endParaRPr lang="en-US" altLang="zh-TW" sz="2400" b="1" dirty="0" smtClean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</a:p>
                    <a:p>
                      <a:pPr algn="ctr" fontAlgn="t"/>
                      <a:endParaRPr lang="en-US" altLang="zh-TW" sz="1200" dirty="0">
                        <a:solidFill>
                          <a:srgbClr val="C2C2C2"/>
                        </a:solidFill>
                        <a:effectLst/>
                        <a:latin typeface="inherit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from 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torch.utils.data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import </a:t>
                      </a:r>
                      <a:r>
                        <a:rPr lang="en-US" altLang="zh-TW" sz="2400" b="1" kern="1200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Dataset,DataLoader</a:t>
                      </a:r>
                      <a:r>
                        <a:rPr lang="en-US" altLang="zh-TW" sz="2400" b="1" kern="1200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</a:t>
                      </a:r>
                      <a:r>
                        <a:rPr lang="en-US" altLang="zh-TW" sz="2400" b="1" dirty="0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# </a:t>
                      </a:r>
                      <a:r>
                        <a:rPr lang="zh-TW" altLang="en-US" sz="2400" b="1" dirty="0" smtClean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載入套件</a:t>
                      </a:r>
                      <a:endParaRPr lang="en-US" altLang="zh-TW" sz="2400" b="1" kern="1200" dirty="0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dataset = 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MyDataset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 		</a:t>
                      </a:r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# 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第一步：構造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Dataset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對象 </a:t>
                      </a:r>
                      <a:endParaRPr lang="en-US" altLang="zh-TW" sz="2400" b="1" dirty="0" smtClean="0">
                        <a:solidFill>
                          <a:srgbClr val="FFFF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dataloader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= 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DataLoader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(dataset)	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# 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第二步：通過</a:t>
                      </a:r>
                      <a:r>
                        <a:rPr lang="en-US" altLang="zh-TW" sz="2400" b="1" dirty="0" err="1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DataLoader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來構造迭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                                                                            代對象</a:t>
                      </a:r>
                      <a:endParaRPr lang="en-US" altLang="zh-TW" sz="2400" b="1" dirty="0" smtClean="0">
                        <a:solidFill>
                          <a:srgbClr val="FFFF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num_epoches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= 100 </a:t>
                      </a:r>
                    </a:p>
                    <a:p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for epoch in range(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num_epoches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):	</a:t>
                      </a:r>
                      <a:r>
                        <a:rPr lang="en-US" altLang="zh-TW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# </a:t>
                      </a:r>
                      <a:r>
                        <a:rPr lang="zh-TW" altLang="en-US" sz="2400" b="1" dirty="0" smtClean="0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第三步：逐步迭代數據 </a:t>
                      </a:r>
                      <a:endParaRPr lang="en-US" altLang="zh-TW" sz="2400" b="1" dirty="0" smtClean="0">
                        <a:solidFill>
                          <a:srgbClr val="FFFF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for data, label in </a:t>
                      </a:r>
                      <a:r>
                        <a:rPr lang="en-US" altLang="zh-TW" sz="2400" b="1" dirty="0" err="1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dataloader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 </a:t>
                      </a:r>
                    </a:p>
                    <a:p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# </a:t>
                      </a:r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訓練代碼</a:t>
                      </a:r>
                      <a:endParaRPr lang="en-US" altLang="zh-TW" sz="2400" b="1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。。。。。。。</a:t>
                      </a:r>
                      <a:endParaRPr lang="en-US" altLang="zh-TW" sz="2400" b="1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       。。。。。。。</a:t>
                      </a:r>
                      <a:endParaRPr lang="zh-TW" altLang="en-US" sz="2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如何將資料送入模型做訓練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0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55;p23"/>
          <p:cNvSpPr/>
          <p:nvPr/>
        </p:nvSpPr>
        <p:spPr>
          <a:xfrm>
            <a:off x="3560063" y="121354"/>
            <a:ext cx="8214841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28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鳶尾花</a:t>
            </a:r>
            <a:r>
              <a:rPr lang="zh-TW" altLang="en-US" sz="28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zh-TW" altLang="en-US" sz="2800" b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建立訓練</a:t>
            </a:r>
            <a:r>
              <a:rPr lang="en-US" altLang="zh-TW" sz="28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37" name="綵帶 (向上) 36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3-3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380900" y="944438"/>
            <a:ext cx="115212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將實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3-2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的鳶尾花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，包裝成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，指定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batch_size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=15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shuffle=True 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練習從建立的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，用迴圈讀取每一批次的特徵資料，和標籤資料。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練習從建立的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iter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__()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函式包裝成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DataLoaderIter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，再用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迴圈讀取每一批次的特徵資料，和標籤資料。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79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6000" b="1" kern="0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損失函數</a:t>
            </a:r>
            <a:r>
              <a:rPr lang="en-US" altLang="zh-TW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/>
            </a:r>
            <a:br>
              <a:rPr lang="en-US" altLang="zh-TW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</a:br>
            <a:r>
              <a:rPr lang="en-US" altLang="zh-TW" sz="6000" b="1" kern="0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Loss Function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0000" b="1" i="0" u="none" strike="noStrike" kern="0" cap="none" spc="0" normalizeH="0" baseline="0" noProof="0" dirty="0" smtClean="0">
                <a:ln>
                  <a:noFill/>
                </a:ln>
                <a:solidFill>
                  <a:srgbClr val="B0DEEE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kumimoji="0" sz="10000" b="1" i="0" u="none" strike="noStrike" kern="0" cap="none" spc="0" normalizeH="0" baseline="0" noProof="0" dirty="0">
              <a:ln>
                <a:noFill/>
              </a:ln>
              <a:solidFill>
                <a:srgbClr val="B0DEEE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kumimoji="0" sz="1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856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61031" y="822830"/>
                <a:ext cx="11406528" cy="5283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深度學習中的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 Function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有很多，常見的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有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en-US" altLang="zh-TW" sz="2400" b="1" dirty="0" err="1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CrossEntropy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，其最終目的就是計算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與實際值間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的差別，而優化器的目的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就是最小化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，當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oss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的值穩定後，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便是模型的權重和偏值最優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的時候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altLang="zh-TW" sz="2400" b="1" dirty="0" err="1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Pytorch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總共約有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19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種的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 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Function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，不同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 Function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適用不同問題型態，這裡只針對常見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 Function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進行闡述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均方誤差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MSE(Mean</a:t>
                </a:r>
                <a:r>
                  <a:rPr lang="en-US" altLang="zh-TW" sz="2400" dirty="0"/>
                  <a:t> 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Square Error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模型預測值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與真實樣本值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之間差值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方的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均值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類別函數：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torch</a:t>
                </a: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.nn.MSELoss</a:t>
                </a:r>
                <a:r>
                  <a:rPr lang="zh-TW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參數詳見官網</a:t>
                </a:r>
                <a:r>
                  <a:rPr lang="zh-TW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 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i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數學</a:t>
                </a:r>
                <a:r>
                  <a:rPr lang="zh-TW" altLang="en-US" sz="2400" b="1" i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運算：</a:t>
                </a:r>
                <a:endParaRPr lang="en-US" altLang="zh-TW" sz="2400" b="1" i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altLang="zh-TW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TW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TW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TW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TW" sz="24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4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lang="en-US" altLang="zh-TW" sz="2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4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b="1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b="1" i="1" dirty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  <m:r>
                                    <a:rPr lang="en-US" altLang="zh-TW" sz="2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400" b="1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TW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</m:oMath>
                  </m:oMathPara>
                </a14:m>
                <a:endParaRPr lang="en-US" altLang="zh-TW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31" y="822830"/>
                <a:ext cx="11406528" cy="5283947"/>
              </a:xfrm>
              <a:prstGeom prst="rect">
                <a:avLst/>
              </a:prstGeom>
              <a:blipFill>
                <a:blip r:embed="rId2"/>
                <a:stretch>
                  <a:fillRect l="-695" t="-8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損失函數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(Loss Function)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28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403760" y="839104"/>
                <a:ext cx="10623666" cy="549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二元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分類交叉熵：</a:t>
                </a:r>
                <a:endParaRPr lang="en-US" altLang="zh-TW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類別函數：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torch.nn</a:t>
                </a:r>
                <a:r>
                  <a:rPr lang="zh-TW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BCEL</a:t>
                </a:r>
                <a:r>
                  <a:rPr lang="zh-TW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oss(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標準值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、、、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其他參數詳見官網</a:t>
                </a:r>
                <a:r>
                  <a:rPr lang="zh-TW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 </a:t>
                </a:r>
                <a:endParaRPr lang="en-US" altLang="zh-TW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數學運算：</a:t>
                </a:r>
                <a:endParaRPr lang="en-US" altLang="zh-TW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3275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TW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2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  <m:r>
                        <a:rPr lang="en-US" altLang="zh-TW" sz="2400" b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  <m:d>
                            <m:dPr>
                              <m:ctrlPr>
                                <a:rPr lang="en-US" altLang="zh-TW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b="1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𝒌𝒋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TW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𝐥𝐧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𝒌𝒋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交叉熵</a:t>
                </a: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CrossEntropy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endParaRPr lang="en-US" altLang="zh-TW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類別函數：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torch.nn.CrossEntropyLoss(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標準值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、、、其他參數詳見官網</a:t>
                </a:r>
                <a:r>
                  <a:rPr lang="zh-TW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 </a:t>
                </a:r>
                <a:endParaRPr lang="en-US" altLang="zh-TW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數學運算：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14:m>
                  <m:oMath xmlns:m="http://schemas.openxmlformats.org/officeDocument/2006/math">
                    <m:r>
                      <a:rPr lang="en-US" altLang="zh-TW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𝒌𝒋</m:t>
                            </m:r>
                          </m:sub>
                        </m:sSub>
                        <m:r>
                          <a:rPr lang="en-US" altLang="zh-TW" sz="2400" b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zh-TW" sz="24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TW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  <m:e>
                        <m:sSub>
                          <m:sSubPr>
                            <m:ctrlPr>
                              <a:rPr lang="zh-TW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  <m:r>
                      <a:rPr lang="en-US" altLang="zh-TW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TW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TW" altLang="zh-TW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TW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𝒌𝒋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𝐥𝐧</m:t>
                            </m:r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TW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400" b="1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b="1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𝒌𝒋</m:t>
                                </m:r>
                              </m:sub>
                            </m:sSub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TW" sz="20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60" y="839104"/>
                <a:ext cx="10623666" cy="5493427"/>
              </a:xfrm>
              <a:prstGeom prst="rect">
                <a:avLst/>
              </a:prstGeom>
              <a:blipFill>
                <a:blip r:embed="rId2"/>
                <a:stretch>
                  <a:fillRect l="-746" t="-7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損失函數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(Loss Function)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2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>
          <a:xfrm>
            <a:off x="1804270" y="1278992"/>
            <a:ext cx="8583460" cy="531012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2303" y="1939332"/>
            <a:ext cx="675118" cy="4034178"/>
          </a:xfrm>
          <a:prstGeom prst="rect">
            <a:avLst/>
          </a:prstGeom>
          <a:noFill/>
          <a:ln w="47625">
            <a:solidFill>
              <a:srgbClr val="EB1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056423" y="97913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最後一層線性輸出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Output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損失函數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(Loss Function)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33276"/>
              </p:ext>
            </p:extLst>
          </p:nvPr>
        </p:nvGraphicFramePr>
        <p:xfrm>
          <a:off x="444897" y="1556524"/>
          <a:ext cx="1106233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324">
                  <a:extLst>
                    <a:ext uri="{9D8B030D-6E8A-4147-A177-3AD203B41FA5}">
                      <a16:colId xmlns:a16="http://schemas.microsoft.com/office/drawing/2014/main" val="3810527988"/>
                    </a:ext>
                  </a:extLst>
                </a:gridCol>
                <a:gridCol w="4119327">
                  <a:extLst>
                    <a:ext uri="{9D8B030D-6E8A-4147-A177-3AD203B41FA5}">
                      <a16:colId xmlns:a16="http://schemas.microsoft.com/office/drawing/2014/main" val="1174005808"/>
                    </a:ext>
                  </a:extLst>
                </a:gridCol>
                <a:gridCol w="4010685">
                  <a:extLst>
                    <a:ext uri="{9D8B030D-6E8A-4147-A177-3AD203B41FA5}">
                      <a16:colId xmlns:a16="http://schemas.microsoft.com/office/drawing/2014/main" val="3132468697"/>
                    </a:ext>
                  </a:extLst>
                </a:gridCol>
              </a:tblGrid>
              <a:tr h="4539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資料套件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NumPy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PyTorch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429235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資料名稱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NdArray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Tensor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777187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運算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僅支持 </a:t>
                      </a: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CPU </a:t>
                      </a:r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計算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</a:t>
                      </a: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GPU</a:t>
                      </a:r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加速計算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284181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神經網路模組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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實現動態神經網路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072385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自動求導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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具備反向傳播求導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153223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函式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大部分的函式名稱和使用方法相似</a:t>
                      </a:r>
                      <a:endParaRPr lang="zh-TW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97371"/>
                  </a:ext>
                </a:extLst>
              </a:tr>
            </a:tbl>
          </a:graphicData>
        </a:graphic>
      </p:graphicFrame>
      <p:pic>
        <p:nvPicPr>
          <p:cNvPr id="87044" name="Picture 4" descr="用人話說Numpy – 0/13 目錄| 神隊友And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43" y="4416680"/>
            <a:ext cx="1835726" cy="183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http://cdn.liuxiao.org/wp-content/uploads/2020/06/1591065273-4838123834966016.png?x-oss-process=image/resize,m_fill,w_1382,h_898#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71" y="4701036"/>
            <a:ext cx="2229567" cy="14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341539" y="925582"/>
            <a:ext cx="11595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可以稱為機器學習領域的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endParaRPr lang="zh-TW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222695" y="122837"/>
            <a:ext cx="7948247" cy="560398"/>
            <a:chOff x="104932" y="122092"/>
            <a:chExt cx="3934334" cy="659567"/>
          </a:xfrm>
        </p:grpSpPr>
        <p:sp>
          <p:nvSpPr>
            <p:cNvPr id="12" name="綵帶 (向上) 11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5000"/>
              </a:avLst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45908"/>
              <a:ext cx="2687238" cy="61581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什麼是</a:t>
              </a:r>
              <a:r>
                <a:rPr lang="en-US" altLang="zh-TW" sz="28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PyTorch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？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59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 b="4829"/>
          <a:stretch/>
        </p:blipFill>
        <p:spPr>
          <a:xfrm>
            <a:off x="2051295" y="1838652"/>
            <a:ext cx="7533578" cy="443553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22252" y="764932"/>
            <a:ext cx="11525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nn.CrossEntropyLoss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時：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預測值使用最後一層線性運算的輸出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(Linear Output)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標準值不需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 hot encode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2" name="綵帶 (向上) 11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損失函數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(Loss Function)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582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6000" b="1" kern="0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優化器</a:t>
            </a:r>
            <a:endParaRPr lang="en-US" altLang="zh-TW" sz="6000" b="1" kern="0" dirty="0" smtClean="0">
              <a:solidFill>
                <a:srgbClr val="2D4358"/>
              </a:solidFill>
              <a:latin typeface="Microsoft JhengHei"/>
              <a:ea typeface="Microsoft JhengHei"/>
              <a:cs typeface="Microsoft JhengHei"/>
            </a:endParaRPr>
          </a:p>
          <a:p>
            <a:pPr algn="ctr">
              <a:buClr>
                <a:srgbClr val="000000"/>
              </a:buClr>
            </a:pPr>
            <a:r>
              <a:rPr lang="en-US" altLang="zh-TW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Optimizer</a:t>
            </a:r>
          </a:p>
          <a:p>
            <a:pPr algn="ctr">
              <a:buClr>
                <a:srgbClr val="000000"/>
              </a:buClr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0000" b="1" i="0" u="none" strike="noStrike" kern="0" cap="none" spc="0" normalizeH="0" baseline="0" noProof="0" dirty="0" smtClean="0">
                <a:ln>
                  <a:noFill/>
                </a:ln>
                <a:solidFill>
                  <a:srgbClr val="B0DEEE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kumimoji="0" sz="10000" b="1" i="0" u="none" strike="noStrike" kern="0" cap="none" spc="0" normalizeH="0" baseline="0" noProof="0" dirty="0">
              <a:ln>
                <a:noFill/>
              </a:ln>
              <a:solidFill>
                <a:srgbClr val="B0DEEE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endParaRPr kumimoji="0" sz="1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5101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09149" y="781784"/>
                <a:ext cx="11617542" cy="2463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偏微分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𝝏</m:t>
                        </m:r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為損失函數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𝑾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變化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率，偏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微分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𝝏</m:t>
                        </m:r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為損失函數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𝑾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zh-TW" altLang="en-US" sz="2400" b="1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的變化率</m:t>
                    </m:r>
                    <m:r>
                      <a:rPr lang="zh-TW" alt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，</m:t>
                    </m:r>
                    <m:r>
                      <m:rPr>
                        <m:nor/>
                      </m:rPr>
                      <a:rPr lang="zh-TW" altLang="en-US" sz="2400" b="1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由這兩個變化率組成梯度向量</m:t>
                    </m:r>
                    <m:r>
                      <a:rPr lang="zh-TW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𝜵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𝑳</m:t>
                    </m:r>
                  </m:oMath>
                </a14:m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2" indent="-34290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TW" altLang="en-US" sz="2400" b="1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梯度向量</m:t>
                    </m:r>
                    <m:r>
                      <a:rPr lang="zh-TW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𝜵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𝑳</m:t>
                    </m:r>
                  </m:oMath>
                </a14:m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和等高線互相垂直，為下降趨勢最快速的方向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400" b="1" i="1" dirty="0" smtClean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利用梯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度下降算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法修正權重</a:t>
                </a:r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：</m:t>
                    </m:r>
                    <m:r>
                      <a:rPr lang="en-US" altLang="zh-TW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𝑾</m:t>
                    </m:r>
                    <m:r>
                      <a:rPr lang="en-US" altLang="zh-TW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en-US" altLang="zh-TW" sz="2400" b="1" dirty="0">
                    <a:solidFill>
                      <a:srgbClr val="0070C0"/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𝑾</m:t>
                    </m:r>
                    <m:r>
                      <a:rPr lang="en-US" altLang="zh-TW" sz="2400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</m:oMath>
                </a14:m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</a:t>
                </a:r>
                <a14:m>
                  <m:oMath xmlns:m="http://schemas.openxmlformats.org/officeDocument/2006/math">
                    <m:r>
                      <a:rPr lang="en-US" altLang="zh-TW" sz="24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TW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sym typeface="Symbol" panose="05050102010706020507" pitchFamily="18" charset="2"/>
                      </a:rPr>
                      <m:t>−</m:t>
                    </m:r>
                    <m:r>
                      <a:rPr lang="zh-TW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𝜵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𝑳</m:t>
                    </m:r>
                    <m:r>
                      <a:rPr lang="en-US" altLang="zh-TW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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為學習率控制下降的幅度。</a:t>
                </a:r>
                <a:endParaRPr lang="zh-TW" altLang="en-US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9" y="781784"/>
                <a:ext cx="11617542" cy="2463880"/>
              </a:xfrm>
              <a:prstGeom prst="rect">
                <a:avLst/>
              </a:prstGeom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/>
          <a:srcRect l="6452" t="7200" r="11860" b="7746"/>
          <a:stretch/>
        </p:blipFill>
        <p:spPr>
          <a:xfrm>
            <a:off x="0" y="3220496"/>
            <a:ext cx="11696283" cy="3637504"/>
          </a:xfrm>
          <a:prstGeom prst="rect">
            <a:avLst/>
          </a:prstGeom>
        </p:spPr>
      </p:pic>
      <p:cxnSp>
        <p:nvCxnSpPr>
          <p:cNvPr id="22" name="直線單箭頭接點 21"/>
          <p:cNvCxnSpPr/>
          <p:nvPr/>
        </p:nvCxnSpPr>
        <p:spPr>
          <a:xfrm>
            <a:off x="4600006" y="3717890"/>
            <a:ext cx="622998" cy="2813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4389222" y="3717889"/>
            <a:ext cx="210784" cy="308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5006394" y="3999244"/>
            <a:ext cx="210784" cy="308922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4389222" y="4032971"/>
            <a:ext cx="622998" cy="281354"/>
          </a:xfrm>
          <a:prstGeom prst="straightConnector1">
            <a:avLst/>
          </a:prstGeom>
          <a:ln w="22225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599821" y="3710201"/>
            <a:ext cx="407867" cy="5746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296364" y="3726182"/>
                <a:ext cx="751744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TW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altLang="zh-TW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TW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TW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64" y="3726182"/>
                <a:ext cx="751744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3872827" y="3959521"/>
                <a:ext cx="678509" cy="585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400" b="1" dirty="0" smtClean="0">
                    <a:solidFill>
                      <a:srgbClr val="FF0000"/>
                    </a:solidFill>
                  </a:rPr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b="1" i="1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827" y="3959521"/>
                <a:ext cx="678509" cy="585160"/>
              </a:xfrm>
              <a:prstGeom prst="rect">
                <a:avLst/>
              </a:prstGeom>
              <a:blipFill>
                <a:blip r:embed="rId5"/>
                <a:stretch>
                  <a:fillRect l="-26786" t="-2083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弧形 33"/>
          <p:cNvSpPr/>
          <p:nvPr/>
        </p:nvSpPr>
        <p:spPr>
          <a:xfrm rot="21331293">
            <a:off x="4234483" y="3693716"/>
            <a:ext cx="831663" cy="162633"/>
          </a:xfrm>
          <a:prstGeom prst="arc">
            <a:avLst>
              <a:gd name="adj1" fmla="val 11198114"/>
              <a:gd name="adj2" fmla="val 20943860"/>
            </a:avLst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877341" y="4315569"/>
                <a:ext cx="6828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zh-TW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zh-TW" altLang="en-US" sz="24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341" y="4315569"/>
                <a:ext cx="682879" cy="369332"/>
              </a:xfrm>
              <a:prstGeom prst="rect">
                <a:avLst/>
              </a:prstGeom>
              <a:blipFill>
                <a:blip r:embed="rId6"/>
                <a:stretch>
                  <a:fillRect l="-893" r="-8929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9" name="綵帶 (向上) 1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梯度下降算法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Gradient Descent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80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59609" y="741344"/>
            <a:ext cx="11617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調整：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過小時收斂速度慢，而過大時導致訓練震盪，而且可能會發散。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局部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極小值點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梯度下降的過程中有可能陷入到局部極小值中。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鞍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在某些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變數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往上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彎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曲，在其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往下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彎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，由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點周圍的梯度都近似為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，梯度下降如果到達了鞍點就很難逃出來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，高維問題中會更加常見。 </a:t>
            </a:r>
            <a:endParaRPr lang="zh-CN" altLang="en-US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45" t="10238" r="8007" b="7058"/>
          <a:stretch/>
        </p:blipFill>
        <p:spPr>
          <a:xfrm>
            <a:off x="8169779" y="3672517"/>
            <a:ext cx="3708948" cy="26406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618" t="8118" r="7486" b="6587"/>
          <a:stretch/>
        </p:blipFill>
        <p:spPr>
          <a:xfrm>
            <a:off x="259609" y="3395505"/>
            <a:ext cx="4056017" cy="2966218"/>
          </a:xfrm>
          <a:prstGeom prst="rect">
            <a:avLst/>
          </a:prstGeom>
        </p:spPr>
      </p:pic>
      <p:pic>
        <p:nvPicPr>
          <p:cNvPr id="1026" name="Picture 2" descr="梯度下降法算法总结_牛客博客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" t="3148" r="6336"/>
          <a:stretch/>
        </p:blipFill>
        <p:spPr bwMode="auto">
          <a:xfrm>
            <a:off x="4442303" y="3498960"/>
            <a:ext cx="3600799" cy="32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梯度下降算法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的難題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6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76139" y="826450"/>
                <a:ext cx="11631488" cy="4893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TW" altLang="en-US" sz="2400" b="1" dirty="0" smtClean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梯度向量</m:t>
                    </m:r>
                    <m:r>
                      <a:rPr lang="zh-TW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𝜵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𝑳</m:t>
                    </m:r>
                  </m:oMath>
                </a14:m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代表的是會產生下滑力，類似於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物理上的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加速度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權重位置變化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位移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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𝑾</m:t>
                    </m:r>
                  </m:oMath>
                </a14:m>
                <a:r>
                  <a:rPr lang="en-US" altLang="zh-TW" sz="2400" b="1" i="1" dirty="0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i="1" dirty="0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微軟正黑體" panose="020B0604030504040204" pitchFamily="34" charset="-120"/>
                  </a:rPr>
                </a:br>
                <a14:m>
                  <m:oMath xmlns:m="http://schemas.openxmlformats.org/officeDocument/2006/math">
                    <m:r>
                      <a:rPr lang="en-US" altLang="zh-TW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新位置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W-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舊位置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W)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 </a:t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</a:b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=-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</a:t>
                </a:r>
                <a14:m>
                  <m:oMath xmlns:m="http://schemas.openxmlformats.org/officeDocument/2006/math">
                    <m:r>
                      <a:rPr lang="en-US" altLang="zh-TW" sz="24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sym typeface="Symbol" panose="05050102010706020507" pitchFamily="18" charset="2"/>
                      </a:rPr>
                      <m:t>(</m:t>
                    </m:r>
                    <m:r>
                      <a:rPr lang="zh-TW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𝜵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𝑳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endParaRPr lang="zh-TW" altLang="en-US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參考上式，所以單純梯度下降只有考慮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每個位置的加速度，沒有任何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速度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傳統梯度下降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每移動到新的位置都是先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/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</a:b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停止一下，再朝梯度的方向移動一小步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/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</a:b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，然後又停止、、、。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/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</a:b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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這樣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Wingdings" panose="05000000000000000000" pitchFamily="2" charset="2"/>
                  </a:rPr>
                  <a:t>跟想像成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一個小球從山坡到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山谷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過程，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是不同的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0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9" y="826450"/>
                <a:ext cx="11631488" cy="4893840"/>
              </a:xfrm>
              <a:prstGeom prst="rect">
                <a:avLst/>
              </a:prstGeom>
              <a:blipFill>
                <a:blip r:embed="rId2"/>
                <a:stretch>
                  <a:fillRect l="-681" t="-873" b="-2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4578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橢圓 12"/>
          <p:cNvSpPr/>
          <p:nvPr/>
        </p:nvSpPr>
        <p:spPr>
          <a:xfrm flipH="1">
            <a:off x="7080791" y="1502178"/>
            <a:ext cx="272682" cy="2726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flipH="1">
            <a:off x="7321006" y="2017895"/>
            <a:ext cx="272682" cy="27268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 flipH="1">
            <a:off x="8379821" y="2600333"/>
            <a:ext cx="272682" cy="27268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593028" y="1331857"/>
            <a:ext cx="28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8157516" y="4426318"/>
            <a:ext cx="512987" cy="95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6735551" y="4274788"/>
            <a:ext cx="456934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6878075" y="1467981"/>
            <a:ext cx="0" cy="297861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1047443" y="4328113"/>
            <a:ext cx="24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8026146" y="4477075"/>
            <a:ext cx="75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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997178" y="1964790"/>
            <a:ext cx="270823" cy="575823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7611047" y="2954807"/>
            <a:ext cx="1941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加速度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3" name="群組 92"/>
          <p:cNvGrpSpPr/>
          <p:nvPr/>
        </p:nvGrpSpPr>
        <p:grpSpPr>
          <a:xfrm>
            <a:off x="7023523" y="1614075"/>
            <a:ext cx="3976147" cy="2412134"/>
            <a:chOff x="3741575" y="3533993"/>
            <a:chExt cx="3976147" cy="2412134"/>
          </a:xfrm>
        </p:grpSpPr>
        <p:sp>
          <p:nvSpPr>
            <p:cNvPr id="90" name="手繪多邊形 89"/>
            <p:cNvSpPr/>
            <p:nvPr/>
          </p:nvSpPr>
          <p:spPr>
            <a:xfrm>
              <a:off x="3741575" y="3533993"/>
              <a:ext cx="1467141" cy="1279542"/>
            </a:xfrm>
            <a:custGeom>
              <a:avLst/>
              <a:gdLst>
                <a:gd name="connsiteX0" fmla="*/ 0 w 2995127"/>
                <a:gd name="connsiteY0" fmla="*/ 0 h 2239347"/>
                <a:gd name="connsiteX1" fmla="*/ 1259633 w 2995127"/>
                <a:gd name="connsiteY1" fmla="*/ 1856792 h 2239347"/>
                <a:gd name="connsiteX2" fmla="*/ 2995127 w 2995127"/>
                <a:gd name="connsiteY2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5127" h="2239347">
                  <a:moveTo>
                    <a:pt x="0" y="0"/>
                  </a:moveTo>
                  <a:cubicBezTo>
                    <a:pt x="380222" y="741784"/>
                    <a:pt x="760445" y="1483568"/>
                    <a:pt x="1259633" y="1856792"/>
                  </a:cubicBezTo>
                  <a:cubicBezTo>
                    <a:pt x="1758821" y="2230016"/>
                    <a:pt x="2376974" y="2234681"/>
                    <a:pt x="2995127" y="2239347"/>
                  </a:cubicBezTo>
                </a:path>
              </a:pathLst>
            </a:cu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手繪多邊形 90"/>
            <p:cNvSpPr/>
            <p:nvPr/>
          </p:nvSpPr>
          <p:spPr>
            <a:xfrm rot="10800000">
              <a:off x="5208716" y="4813534"/>
              <a:ext cx="917709" cy="660199"/>
            </a:xfrm>
            <a:custGeom>
              <a:avLst/>
              <a:gdLst>
                <a:gd name="connsiteX0" fmla="*/ 0 w 2995127"/>
                <a:gd name="connsiteY0" fmla="*/ 0 h 2239347"/>
                <a:gd name="connsiteX1" fmla="*/ 1259633 w 2995127"/>
                <a:gd name="connsiteY1" fmla="*/ 1856792 h 2239347"/>
                <a:gd name="connsiteX2" fmla="*/ 2995127 w 2995127"/>
                <a:gd name="connsiteY2" fmla="*/ 2239347 h 223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5127" h="2239347">
                  <a:moveTo>
                    <a:pt x="0" y="0"/>
                  </a:moveTo>
                  <a:cubicBezTo>
                    <a:pt x="380222" y="741784"/>
                    <a:pt x="760445" y="1483568"/>
                    <a:pt x="1259633" y="1856792"/>
                  </a:cubicBezTo>
                  <a:cubicBezTo>
                    <a:pt x="1758821" y="2230016"/>
                    <a:pt x="2376974" y="2234681"/>
                    <a:pt x="2995127" y="2239347"/>
                  </a:cubicBezTo>
                </a:path>
              </a:pathLst>
            </a:cu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手繪多邊形 91"/>
            <p:cNvSpPr/>
            <p:nvPr/>
          </p:nvSpPr>
          <p:spPr>
            <a:xfrm>
              <a:off x="6103526" y="3603782"/>
              <a:ext cx="1614196" cy="2342345"/>
            </a:xfrm>
            <a:custGeom>
              <a:avLst/>
              <a:gdLst>
                <a:gd name="connsiteX0" fmla="*/ 0 w 1614196"/>
                <a:gd name="connsiteY0" fmla="*/ 2258008 h 2881748"/>
                <a:gd name="connsiteX1" fmla="*/ 298580 w 1614196"/>
                <a:gd name="connsiteY1" fmla="*/ 2621902 h 2881748"/>
                <a:gd name="connsiteX2" fmla="*/ 690466 w 1614196"/>
                <a:gd name="connsiteY2" fmla="*/ 2743200 h 2881748"/>
                <a:gd name="connsiteX3" fmla="*/ 1212980 w 1614196"/>
                <a:gd name="connsiteY3" fmla="*/ 2649894 h 2881748"/>
                <a:gd name="connsiteX4" fmla="*/ 1614196 w 1614196"/>
                <a:gd name="connsiteY4" fmla="*/ 0 h 288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196" h="2881748">
                  <a:moveTo>
                    <a:pt x="0" y="2258008"/>
                  </a:moveTo>
                  <a:cubicBezTo>
                    <a:pt x="91751" y="2399522"/>
                    <a:pt x="183502" y="2541037"/>
                    <a:pt x="298580" y="2621902"/>
                  </a:cubicBezTo>
                  <a:cubicBezTo>
                    <a:pt x="413658" y="2702767"/>
                    <a:pt x="538066" y="2738535"/>
                    <a:pt x="690466" y="2743200"/>
                  </a:cubicBezTo>
                  <a:cubicBezTo>
                    <a:pt x="842866" y="2747865"/>
                    <a:pt x="1059025" y="3107094"/>
                    <a:pt x="1212980" y="2649894"/>
                  </a:cubicBezTo>
                  <a:cubicBezTo>
                    <a:pt x="1366935" y="2192694"/>
                    <a:pt x="1490565" y="1096347"/>
                    <a:pt x="1614196" y="0"/>
                  </a:cubicBezTo>
                </a:path>
              </a:pathLst>
            </a:custGeom>
            <a:noFill/>
            <a:ln w="508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6" name="文字方塊 95"/>
          <p:cNvSpPr txBox="1"/>
          <p:nvPr/>
        </p:nvSpPr>
        <p:spPr>
          <a:xfrm>
            <a:off x="7727911" y="1765258"/>
            <a:ext cx="168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1772484" y="83189"/>
            <a:ext cx="8420088" cy="560398"/>
            <a:chOff x="104932" y="122092"/>
            <a:chExt cx="3934334" cy="659567"/>
          </a:xfrm>
        </p:grpSpPr>
        <p:sp>
          <p:nvSpPr>
            <p:cNvPr id="27" name="綵帶 (向上) 26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傳統梯度下降的問題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9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77006" y="835452"/>
                <a:ext cx="11330847" cy="5570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動量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是物理上的物理量，其定義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為：動量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P=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物體的質量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速度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那麼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滾動的小球質量都視為定值，其實只要考慮速度就好。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動量梯度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下降法：</a:t>
                </a: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每一個位置的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速度，除了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要考慮之前的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累積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速度外，還要考慮當下的加速度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目前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速度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v=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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前面速度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v+</a:t>
                </a:r>
                <a14:m>
                  <m:oMath xmlns:m="http://schemas.openxmlformats.org/officeDocument/2006/math">
                    <m:r>
                      <a:rPr lang="en-US" altLang="zh-TW" sz="24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400" b="1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−</m:t>
                    </m:r>
                    <m:r>
                      <a:rPr lang="zh-TW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𝜵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𝑳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x</a:t>
                </a: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en-US" altLang="zh-CN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ρ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物理意義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為摩擦損失率，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有效地抑制速度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CN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CN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，降低了系統的動能，不然永遠不會停下來。</a:t>
                </a:r>
                <a:endParaRPr lang="en-US" altLang="zh-CN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endParaRPr lang="en-US" altLang="zh-TW" sz="24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ymbol" panose="05050102010706020507" pitchFamily="18" charset="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以目前速度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v(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動量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p)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，來造成權重位置變化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位移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</a:t>
                </a:r>
                <a:r>
                  <a:rPr lang="en-US" altLang="zh-TW" sz="2400" b="1" dirty="0">
                    <a:solidFill>
                      <a:srgbClr val="0070C0"/>
                    </a:solidFill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𝑾</m:t>
                    </m:r>
                    <m:r>
                      <a:rPr lang="en-US" altLang="zh-TW" sz="24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</m:oMath>
                </a14:m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新位置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W-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舊</a:t>
                </a:r>
                <a:r>
                  <a:rPr lang="zh-TW" altLang="en-US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位置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 </a:t>
                </a:r>
                <a:r>
                  <a:rPr lang="en-US" altLang="zh-TW" sz="2400" b="1" dirty="0" smtClean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=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x</a:t>
                </a:r>
                <a:r>
                  <a:rPr lang="zh-TW" altLang="en-US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初速</a:t>
                </a:r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v+</a:t>
                </a:r>
                <a14:m>
                  <m:oMath xmlns:m="http://schemas.openxmlformats.org/officeDocument/2006/math">
                    <m:r>
                      <a:rPr lang="en-US" altLang="zh-TW" sz="2400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sym typeface="Symbol" panose="05050102010706020507" pitchFamily="18" charset="2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400" b="1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−</m:t>
                    </m:r>
                    <m:r>
                      <a:rPr lang="zh-TW" alt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𝜵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𝑳</m:t>
                    </m:r>
                    <m:r>
                      <a:rPr lang="en-US" altLang="zh-TW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r>
                  <a:rPr lang="en-US" altLang="zh-TW" sz="2400" b="1" dirty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Symbol" panose="05050102010706020507" pitchFamily="18" charset="2"/>
                  </a:rPr>
                  <a:t>x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000" b="1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06" y="835452"/>
                <a:ext cx="11330847" cy="5570756"/>
              </a:xfrm>
              <a:prstGeom prst="rect">
                <a:avLst/>
              </a:prstGeom>
              <a:blipFill>
                <a:blip r:embed="rId2"/>
                <a:stretch>
                  <a:fillRect l="-699" t="-7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1391" y="59903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橢圓 12"/>
          <p:cNvSpPr/>
          <p:nvPr/>
        </p:nvSpPr>
        <p:spPr>
          <a:xfrm flipH="1">
            <a:off x="8045415" y="2127313"/>
            <a:ext cx="272682" cy="2726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flipH="1">
            <a:off x="8302459" y="2541629"/>
            <a:ext cx="272682" cy="27268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 flipH="1">
            <a:off x="8798008" y="3269136"/>
            <a:ext cx="272682" cy="27268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7284095" y="1649766"/>
            <a:ext cx="28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>
            <a:off x="8985856" y="3103013"/>
            <a:ext cx="357173" cy="415121"/>
          </a:xfrm>
          <a:prstGeom prst="straightConnector1">
            <a:avLst/>
          </a:prstGeom>
          <a:ln w="635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8848583" y="4744227"/>
            <a:ext cx="512987" cy="95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8575140" y="2440775"/>
            <a:ext cx="220518" cy="331686"/>
          </a:xfrm>
          <a:prstGeom prst="straightConnector1">
            <a:avLst/>
          </a:prstGeom>
          <a:ln w="635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7426618" y="4592697"/>
            <a:ext cx="456934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7569142" y="1785890"/>
            <a:ext cx="0" cy="297861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手繪多邊形 30"/>
          <p:cNvSpPr/>
          <p:nvPr/>
        </p:nvSpPr>
        <p:spPr>
          <a:xfrm>
            <a:off x="7927113" y="2164786"/>
            <a:ext cx="3811397" cy="2103040"/>
          </a:xfrm>
          <a:custGeom>
            <a:avLst/>
            <a:gdLst>
              <a:gd name="connsiteX0" fmla="*/ 0 w 4021494"/>
              <a:gd name="connsiteY0" fmla="*/ 0 h 2136710"/>
              <a:gd name="connsiteX1" fmla="*/ 2024743 w 4021494"/>
              <a:gd name="connsiteY1" fmla="*/ 2136710 h 2136710"/>
              <a:gd name="connsiteX2" fmla="*/ 4021494 w 4021494"/>
              <a:gd name="connsiteY2" fmla="*/ 0 h 213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1494" h="2136710">
                <a:moveTo>
                  <a:pt x="0" y="0"/>
                </a:moveTo>
                <a:cubicBezTo>
                  <a:pt x="677247" y="1068355"/>
                  <a:pt x="1354494" y="2136710"/>
                  <a:pt x="2024743" y="2136710"/>
                </a:cubicBezTo>
                <a:cubicBezTo>
                  <a:pt x="2694992" y="2136710"/>
                  <a:pt x="3358243" y="1068355"/>
                  <a:pt x="4021494" y="0"/>
                </a:cubicBezTo>
              </a:path>
            </a:pathLst>
          </a:custGeom>
          <a:noFill/>
          <a:ln w="508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11738510" y="4646022"/>
            <a:ext cx="24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4" name="直線接點 53"/>
          <p:cNvCxnSpPr/>
          <p:nvPr/>
        </p:nvCxnSpPr>
        <p:spPr>
          <a:xfrm>
            <a:off x="8848583" y="3541818"/>
            <a:ext cx="0" cy="10508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9343106" y="4048435"/>
            <a:ext cx="0" cy="544262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8717213" y="4794984"/>
            <a:ext cx="75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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8128337" y="1775645"/>
            <a:ext cx="75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v</a:t>
            </a:r>
            <a:r>
              <a:rPr lang="en-US" altLang="zh-TW" sz="2400" b="1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0</a:t>
            </a:r>
            <a:endParaRPr lang="zh-TW" altLang="en-US" sz="2400" b="1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8492491" y="2210706"/>
            <a:ext cx="75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v</a:t>
            </a:r>
            <a:r>
              <a:rPr lang="en-US" altLang="zh-TW" sz="2400" b="1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1</a:t>
            </a:r>
            <a:endParaRPr lang="zh-TW" altLang="en-US" sz="2400" b="1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8959862" y="2895599"/>
            <a:ext cx="751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v</a:t>
            </a:r>
            <a:r>
              <a:rPr lang="en-US" altLang="zh-TW" sz="2400" b="1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Symbol" panose="05050102010706020507" pitchFamily="18" charset="2"/>
              </a:rPr>
              <a:t>2</a:t>
            </a:r>
            <a:endParaRPr lang="zh-TW" altLang="en-US" sz="2400" b="1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8396554" y="3252349"/>
            <a:ext cx="357173" cy="415121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7525909" y="3403184"/>
            <a:ext cx="111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加速度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橢圓 65"/>
          <p:cNvSpPr/>
          <p:nvPr/>
        </p:nvSpPr>
        <p:spPr>
          <a:xfrm flipH="1">
            <a:off x="9702664" y="3978608"/>
            <a:ext cx="272682" cy="27268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>
            <a:off x="9654604" y="3869696"/>
            <a:ext cx="540340" cy="24002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/>
          <p:cNvSpPr/>
          <p:nvPr/>
        </p:nvSpPr>
        <p:spPr>
          <a:xfrm flipH="1">
            <a:off x="10337352" y="3591508"/>
            <a:ext cx="272682" cy="27268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/>
          <p:cNvCxnSpPr/>
          <p:nvPr/>
        </p:nvCxnSpPr>
        <p:spPr>
          <a:xfrm flipV="1">
            <a:off x="10277301" y="3389222"/>
            <a:ext cx="282157" cy="249609"/>
          </a:xfrm>
          <a:prstGeom prst="straightConnector1">
            <a:avLst/>
          </a:prstGeom>
          <a:ln w="635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/>
          <p:cNvSpPr/>
          <p:nvPr/>
        </p:nvSpPr>
        <p:spPr>
          <a:xfrm flipH="1">
            <a:off x="10665704" y="3215537"/>
            <a:ext cx="272682" cy="27268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/>
          <p:cNvCxnSpPr/>
          <p:nvPr/>
        </p:nvCxnSpPr>
        <p:spPr>
          <a:xfrm flipV="1">
            <a:off x="10634777" y="3024520"/>
            <a:ext cx="180245" cy="202286"/>
          </a:xfrm>
          <a:prstGeom prst="straightConnector1">
            <a:avLst/>
          </a:prstGeom>
          <a:ln w="635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橢圓 81"/>
          <p:cNvSpPr/>
          <p:nvPr/>
        </p:nvSpPr>
        <p:spPr>
          <a:xfrm flipH="1">
            <a:off x="10938386" y="2814074"/>
            <a:ext cx="272682" cy="2726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3" name="直線單箭頭接點 82"/>
          <p:cNvCxnSpPr/>
          <p:nvPr/>
        </p:nvCxnSpPr>
        <p:spPr>
          <a:xfrm flipH="1">
            <a:off x="10745356" y="3455994"/>
            <a:ext cx="383860" cy="438182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10948060" y="3577081"/>
            <a:ext cx="1119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加速度</a:t>
            </a:r>
            <a:r>
              <a:rPr lang="en-US" altLang="zh-TW" sz="24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39" name="綵帶 (向上) 3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動量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momentum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梯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度下降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78726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21026" y="1216607"/>
            <a:ext cx="1151629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摩擦損失率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ρ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通常設為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0.5,0.9,0.95,0.99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中的一個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一個典型的設置是剛開始將動量設為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而在後面的多個週期（</a:t>
            </a:r>
            <a:r>
              <a:rPr lang="en-US" altLang="zh-CN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epoch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）中慢慢提升到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0.99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這樣跟想像成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小球從山坡到山谷的過程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就比較相似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，球滾動時遇到小凹地形，是可以靠之前累積的速度來越過的。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缺點：靠近極小值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谷底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時，動量法會來回震盪，直到動量損失後停在谷底。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0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4578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直角三角形 3"/>
          <p:cNvSpPr/>
          <p:nvPr/>
        </p:nvSpPr>
        <p:spPr>
          <a:xfrm>
            <a:off x="852520" y="4806295"/>
            <a:ext cx="3145536" cy="158191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10646197" y="5450789"/>
            <a:ext cx="272682" cy="2726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697843" y="5188228"/>
            <a:ext cx="272682" cy="2726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357435" y="5646876"/>
            <a:ext cx="272682" cy="2726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048400" y="6068871"/>
            <a:ext cx="272682" cy="27268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直角三角形 11"/>
          <p:cNvSpPr/>
          <p:nvPr/>
        </p:nvSpPr>
        <p:spPr>
          <a:xfrm flipH="1">
            <a:off x="7079767" y="5366199"/>
            <a:ext cx="3145536" cy="102200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flipH="1">
            <a:off x="852520" y="4569335"/>
            <a:ext cx="272682" cy="2726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flipH="1">
            <a:off x="1388801" y="4842017"/>
            <a:ext cx="272682" cy="27268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flipH="1">
            <a:off x="2288947" y="5296576"/>
            <a:ext cx="272682" cy="2726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 flipH="1">
            <a:off x="3827476" y="6068871"/>
            <a:ext cx="272682" cy="27268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/>
          <p:cNvCxnSpPr/>
          <p:nvPr/>
        </p:nvCxnSpPr>
        <p:spPr>
          <a:xfrm>
            <a:off x="3809970" y="6369545"/>
            <a:ext cx="4902378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直角三角形 20"/>
          <p:cNvSpPr/>
          <p:nvPr/>
        </p:nvSpPr>
        <p:spPr>
          <a:xfrm>
            <a:off x="10211833" y="5366199"/>
            <a:ext cx="1414093" cy="102200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463302" y="6050231"/>
            <a:ext cx="272682" cy="27268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1294526" y="3871006"/>
            <a:ext cx="2532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有梯度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&gt;0)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速度漸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動量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漸增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4173436" y="5193131"/>
            <a:ext cx="293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有梯度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=0)</a:t>
            </a:r>
          </a:p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仍有速度和動量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012419" y="4344820"/>
            <a:ext cx="2532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有梯度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加速度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&lt;0)</a:t>
            </a: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速度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漸減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動量漸減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1115995" y="4767079"/>
            <a:ext cx="272682" cy="139708"/>
          </a:xfrm>
          <a:prstGeom prst="straightConnector1">
            <a:avLst/>
          </a:prstGeom>
          <a:ln w="85725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2542967" y="5506387"/>
            <a:ext cx="778576" cy="398902"/>
          </a:xfrm>
          <a:prstGeom prst="straightConnector1">
            <a:avLst/>
          </a:prstGeom>
          <a:ln w="857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4086762" y="6199278"/>
            <a:ext cx="1002134" cy="18661"/>
          </a:xfrm>
          <a:prstGeom prst="straightConnector1">
            <a:avLst/>
          </a:prstGeom>
          <a:ln w="857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1652152" y="5048643"/>
            <a:ext cx="441036" cy="225964"/>
          </a:xfrm>
          <a:prstGeom prst="straightConnector1">
            <a:avLst/>
          </a:prstGeom>
          <a:ln w="8572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735984" y="6189947"/>
            <a:ext cx="1002134" cy="18661"/>
          </a:xfrm>
          <a:prstGeom prst="straightConnector1">
            <a:avLst/>
          </a:prstGeom>
          <a:ln w="857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7317700" y="5846321"/>
            <a:ext cx="858890" cy="319771"/>
          </a:xfrm>
          <a:prstGeom prst="straightConnector1">
            <a:avLst/>
          </a:prstGeom>
          <a:ln w="857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8625304" y="5532485"/>
            <a:ext cx="542189" cy="201862"/>
          </a:xfrm>
          <a:prstGeom prst="straightConnector1">
            <a:avLst/>
          </a:prstGeom>
          <a:ln w="8572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9966263" y="5154983"/>
            <a:ext cx="309318" cy="115162"/>
          </a:xfrm>
          <a:prstGeom prst="straightConnector1">
            <a:avLst/>
          </a:prstGeom>
          <a:ln w="8572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0891024" y="5651239"/>
            <a:ext cx="417632" cy="313036"/>
          </a:xfrm>
          <a:prstGeom prst="straightConnector1">
            <a:avLst/>
          </a:prstGeom>
          <a:ln w="8572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6622" y="647109"/>
            <a:ext cx="12192000" cy="649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動量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momentum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</a:t>
            </a:r>
            <a:endParaRPr lang="zh-TW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37" name="綵帶 (向上) 36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動量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momentum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梯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度下降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59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23"/>
          <p:cNvCxnSpPr/>
          <p:nvPr/>
        </p:nvCxnSpPr>
        <p:spPr>
          <a:xfrm>
            <a:off x="0" y="6389066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23"/>
          <p:cNvSpPr/>
          <p:nvPr/>
        </p:nvSpPr>
        <p:spPr>
          <a:xfrm>
            <a:off x="386862" y="478886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355;p23"/>
          <p:cNvSpPr/>
          <p:nvPr/>
        </p:nvSpPr>
        <p:spPr>
          <a:xfrm>
            <a:off x="3560065" y="122091"/>
            <a:ext cx="8009635" cy="53837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28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利用動量梯</a:t>
            </a:r>
            <a:r>
              <a:rPr lang="zh-TW" altLang="en-US" sz="2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度下降法逼近多項式函數最小值</a:t>
            </a:r>
            <a:endParaRPr lang="zh-TW" altLang="en-US" sz="2800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04931" y="122092"/>
            <a:ext cx="3455134" cy="537127"/>
            <a:chOff x="104930" y="122092"/>
            <a:chExt cx="5021705" cy="659567"/>
          </a:xfrm>
        </p:grpSpPr>
        <p:sp>
          <p:nvSpPr>
            <p:cNvPr id="15" name="綵帶 (向上) 14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79488" y="127655"/>
              <a:ext cx="3642609" cy="64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3-4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2191" y="846486"/>
            <a:ext cx="113475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實作目的：透過此實作能理解動量梯度下降法逼近函數最小值的方法，並用動畫展示如何一步步逼近函數最小值</a:t>
            </a:r>
            <a:r>
              <a:rPr lang="zh-TW" altLang="zh-TW" sz="2400" b="1" kern="10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。</a:t>
            </a:r>
            <a:endParaRPr lang="en-US" altLang="zh-TW" sz="2400" b="1" kern="10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endParaRPr lang="zh-TW" altLang="zh-TW" sz="1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  <a:tabLst>
                <a:tab pos="228600" algn="l"/>
              </a:tabLst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實作要求：</a:t>
            </a:r>
            <a:endParaRPr lang="zh-TW" altLang="zh-TW" sz="1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450215" algn="l"/>
              </a:tabLst>
            </a:pP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能完成動量梯度下降的程式，並能動畫展示</a:t>
            </a:r>
            <a:r>
              <a:rPr lang="zh-TW" altLang="zh-TW" sz="2400" b="1" kern="10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。</a:t>
            </a:r>
            <a:endParaRPr lang="en-US" altLang="zh-TW" sz="2400" b="1" kern="100" dirty="0" smtClean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450215" algn="l"/>
              </a:tabLst>
            </a:pPr>
            <a:endParaRPr lang="zh-TW" altLang="zh-TW" sz="1200" kern="1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  <a:tabLst>
                <a:tab pos="450215" algn="l"/>
              </a:tabLst>
            </a:pPr>
            <a:r>
              <a:rPr lang="zh-TW" altLang="zh-TW" sz="2400" b="1" kern="10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能修改</a:t>
            </a:r>
            <a:r>
              <a:rPr lang="zh-TW" altLang="en-US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摩擦損失率</a:t>
            </a:r>
            <a:r>
              <a:rPr lang="zh-TW" altLang="zh-TW" sz="2400" b="1" kern="100" dirty="0" smtClean="0">
                <a:latin typeface="Times New Roman" panose="02020603050405020304" pitchFamily="18" charset="0"/>
                <a:ea typeface="微軟正黑體" panose="020B0604030504040204" pitchFamily="34" charset="-120"/>
              </a:rPr>
              <a:t>的</a:t>
            </a:r>
            <a:r>
              <a:rPr lang="zh-TW" altLang="zh-TW" sz="2400" b="1" kern="1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大小，觀察對梯度下降的速率和結果會造成什麼影響。</a:t>
            </a:r>
            <a:endParaRPr lang="zh-TW" alt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788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71167" y="978942"/>
            <a:ext cx="115253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是深度學習模型訓練中非常重要的一個模塊，它決定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參數更新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方向、快慢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和大小，好的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算法和合適的參數使得模型收斂又快又準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優化器從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最簡易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SGD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,Momentum, 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，都是為了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度下降的優化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過程，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找到的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值不會被侷限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在局部最小或鞍點，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而是我們想要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的全域最小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學習率不易調整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而加入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了不同的構想，值得深入了解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中的幾種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優化方法，可以分為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大類：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SGD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及其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改進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Momentum)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所有的參數都是一個學習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率。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適應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方法：對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不同的參數有不同的學習率，包括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PyTorch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優化器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(Optimizer)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6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04402" y="859967"/>
            <a:ext cx="117134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torch.optim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是包含各種優化器算法的套件，使用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非常的容易，一行程式碼即可搞定，使用前先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CN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torch.optim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，需先構造一個優化器物件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，用來保存當前的狀態，並能夠根據計算得到的梯度來更新參數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構建一個優化器</a:t>
            </a: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，你必須給它一個可進行反覆運算優化的包含了所有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參數的列表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，即指定要優化的目標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CN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可以指定程式優化特定的選項，例如學習速率，權重衰減等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457825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PyTorch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中常用的優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化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器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472050"/>
              </p:ext>
            </p:extLst>
          </p:nvPr>
        </p:nvGraphicFramePr>
        <p:xfrm>
          <a:off x="813051" y="1863972"/>
          <a:ext cx="10008426" cy="558760"/>
        </p:xfrm>
        <a:graphic>
          <a:graphicData uri="http://schemas.openxmlformats.org/drawingml/2006/table">
            <a:tbl>
              <a:tblPr/>
              <a:tblGrid>
                <a:gridCol w="358159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9650267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36281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400" b="1" dirty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endParaRPr lang="en-US" altLang="zh-TW" sz="1200" dirty="0">
                        <a:solidFill>
                          <a:srgbClr val="C2C2C2"/>
                        </a:solidFill>
                        <a:effectLst/>
                        <a:latin typeface="inherit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from torch import</a:t>
                      </a:r>
                      <a:r>
                        <a:rPr lang="en-US" sz="2400" b="1" dirty="0" smtClean="0">
                          <a:solidFill>
                            <a:srgbClr val="006FE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FF8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optim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79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225081" y="930814"/>
            <a:ext cx="1161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比對，可以快速學會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endParaRPr lang="zh-TW" altLang="zh-TW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20392"/>
              </p:ext>
            </p:extLst>
          </p:nvPr>
        </p:nvGraphicFramePr>
        <p:xfrm>
          <a:off x="225081" y="1705002"/>
          <a:ext cx="11732456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453">
                  <a:extLst>
                    <a:ext uri="{9D8B030D-6E8A-4147-A177-3AD203B41FA5}">
                      <a16:colId xmlns:a16="http://schemas.microsoft.com/office/drawing/2014/main" val="3810527988"/>
                    </a:ext>
                  </a:extLst>
                </a:gridCol>
                <a:gridCol w="4592989">
                  <a:extLst>
                    <a:ext uri="{9D8B030D-6E8A-4147-A177-3AD203B41FA5}">
                      <a16:colId xmlns:a16="http://schemas.microsoft.com/office/drawing/2014/main" val="1174005808"/>
                    </a:ext>
                  </a:extLst>
                </a:gridCol>
                <a:gridCol w="4783014">
                  <a:extLst>
                    <a:ext uri="{9D8B030D-6E8A-4147-A177-3AD203B41FA5}">
                      <a16:colId xmlns:a16="http://schemas.microsoft.com/office/drawing/2014/main" val="3132468697"/>
                    </a:ext>
                  </a:extLst>
                </a:gridCol>
              </a:tblGrid>
              <a:tr h="453916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資料套件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NumPy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PyTorch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429235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Import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套件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import 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numpy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as np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import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torch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756648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元素都設置為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np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ones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((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))</a:t>
                      </a:r>
                      <a:endParaRPr lang="zh-TW" altLang="en-US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torch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ones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((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))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24693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元素都设置为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np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zeros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((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))</a:t>
                      </a:r>
                      <a:endParaRPr lang="zh-TW" altLang="en-US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torch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zeros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((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))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282720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產生連續值列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np.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arange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12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torch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arange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12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2050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r>
                        <a:rPr lang="zh-TW" altLang="en-US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由列表產生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np.array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([[2,1,4,3],[1,2,3,4]])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torch.tensor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([[2,1,4,3],[1,2,3,4]])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671849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從均值為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、標準差為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的高斯分佈中隨機採樣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np.random.normal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(0,1, size=(3,4))</a:t>
                      </a:r>
                      <a:endParaRPr lang="zh-TW" altLang="en-US" sz="2400" b="1" kern="12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kern="12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torch.randn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(3, 4)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609500"/>
                  </a:ext>
                </a:extLst>
              </a:tr>
            </a:tbl>
          </a:graphicData>
        </a:graphic>
      </p:graphicFrame>
      <p:grpSp>
        <p:nvGrpSpPr>
          <p:cNvPr id="10" name="群組 9"/>
          <p:cNvGrpSpPr/>
          <p:nvPr/>
        </p:nvGrpSpPr>
        <p:grpSpPr>
          <a:xfrm>
            <a:off x="2138289" y="122837"/>
            <a:ext cx="7751299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87238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Tensor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運算操作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4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836940"/>
              </p:ext>
            </p:extLst>
          </p:nvPr>
        </p:nvGraphicFramePr>
        <p:xfrm>
          <a:off x="289249" y="902945"/>
          <a:ext cx="11262048" cy="558760"/>
        </p:xfrm>
        <a:graphic>
          <a:graphicData uri="http://schemas.openxmlformats.org/drawingml/2006/table">
            <a:tbl>
              <a:tblPr/>
              <a:tblGrid>
                <a:gridCol w="354563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0907485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480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400" b="1" dirty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endParaRPr lang="en-US" altLang="zh-TW" sz="1200" dirty="0">
                        <a:solidFill>
                          <a:srgbClr val="C2C2C2"/>
                        </a:solidFill>
                        <a:effectLst/>
                        <a:latin typeface="inherit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optimizer = 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optim.SGD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model.parameters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(), </a:t>
                      </a:r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關鍵字參數、、、、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en-US" sz="2400" b="1" kern="1200" dirty="0">
                        <a:solidFill>
                          <a:srgbClr val="F4BB15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89249" y="1592559"/>
            <a:ext cx="112620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關鍵字參數：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r：學習率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omentum： 動量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設定為0.9，0.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ampening：若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採用nesterov，dampening必須為 0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weight_decay：權值衰減係數，也就是L2正則項的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係數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，初步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嘗試可以使用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1e-4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或者 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1e-3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esterov：是否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使用NAG(Nesterov accelerated gradient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omentum若設定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0，沒有參酌之前的動量，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就是傳統的梯度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下降。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NAG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(Nesterov accelerated gradient)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不使用當前位置的梯度，而是計算未來位置的梯度，來計算動量。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能提前看到前方的梯度，若前面的梯度比當前位置大，就可以把步子邁得大一點，若前方梯度小，就可以邁小步一點，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收斂會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快。</a:t>
            </a:r>
            <a:endParaRPr lang="zh-TW" altLang="en-US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torch.optim.SGD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2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80300"/>
              </p:ext>
            </p:extLst>
          </p:nvPr>
        </p:nvGraphicFramePr>
        <p:xfrm>
          <a:off x="289249" y="902945"/>
          <a:ext cx="11262048" cy="558760"/>
        </p:xfrm>
        <a:graphic>
          <a:graphicData uri="http://schemas.openxmlformats.org/drawingml/2006/table">
            <a:tbl>
              <a:tblPr/>
              <a:tblGrid>
                <a:gridCol w="354563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0907485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480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400" b="1" dirty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endParaRPr lang="en-US" altLang="zh-TW" sz="1200" dirty="0">
                        <a:solidFill>
                          <a:srgbClr val="C2C2C2"/>
                        </a:solidFill>
                        <a:effectLst/>
                        <a:latin typeface="inherit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optimizer = 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optim.Adagrad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model.parameters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(), </a:t>
                      </a:r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關鍵字參數、、、、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en-US" sz="2400" b="1" kern="1200" dirty="0">
                        <a:solidFill>
                          <a:srgbClr val="F4BB15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89249" y="1592559"/>
            <a:ext cx="112620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關鍵字參數：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lr_decay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weight_decay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initial_accumulator_value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是一種自適應優化方法，是自適應的為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各個參數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分配不同的學習率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學習率的變化，會受到梯度的大小和迭代次數的影響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梯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度越大，學習率越小；梯度越小，學習率越大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是訓練後期，學習率過小，因為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累加之前所有的梯度平方作為分母。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torch.optim.Adagrad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98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453854"/>
              </p:ext>
            </p:extLst>
          </p:nvPr>
        </p:nvGraphicFramePr>
        <p:xfrm>
          <a:off x="289249" y="902945"/>
          <a:ext cx="11262048" cy="558760"/>
        </p:xfrm>
        <a:graphic>
          <a:graphicData uri="http://schemas.openxmlformats.org/drawingml/2006/table">
            <a:tbl>
              <a:tblPr/>
              <a:tblGrid>
                <a:gridCol w="354563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0907485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480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400" b="1" dirty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endParaRPr lang="en-US" altLang="zh-TW" sz="1200" dirty="0">
                        <a:solidFill>
                          <a:srgbClr val="C2C2C2"/>
                        </a:solidFill>
                        <a:effectLst/>
                        <a:latin typeface="inherit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optimizer = 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optim.Adadelta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model.parameters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(), </a:t>
                      </a:r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關鍵字參數、、、、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en-US" sz="2400" b="1" kern="1200" dirty="0">
                        <a:solidFill>
                          <a:srgbClr val="F4BB15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89249" y="1592559"/>
            <a:ext cx="112620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關鍵字參數：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rho=0.9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eps=1e-06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weight_decay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改進。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Adadelta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分母中採用距離當前時間點比較近的累計項，這可以避免在訓練後期，學習率過小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用於平滑的式子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eps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（一般設為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1e-4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1e-8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之間）是防止出現除以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的情況。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torch.optim.Adadelta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4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60221"/>
              </p:ext>
            </p:extLst>
          </p:nvPr>
        </p:nvGraphicFramePr>
        <p:xfrm>
          <a:off x="289249" y="902945"/>
          <a:ext cx="11262048" cy="558760"/>
        </p:xfrm>
        <a:graphic>
          <a:graphicData uri="http://schemas.openxmlformats.org/drawingml/2006/table">
            <a:tbl>
              <a:tblPr/>
              <a:tblGrid>
                <a:gridCol w="354563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0907485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480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400" b="1" dirty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endParaRPr lang="en-US" altLang="zh-TW" sz="1200" dirty="0">
                        <a:solidFill>
                          <a:srgbClr val="C2C2C2"/>
                        </a:solidFill>
                        <a:effectLst/>
                        <a:latin typeface="inherit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optimizer = 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RMSprop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model.parameters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(), </a:t>
                      </a:r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關鍵字參數、、、、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en-US" sz="2400" b="1" kern="1200" dirty="0">
                        <a:solidFill>
                          <a:srgbClr val="F4BB15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89249" y="1592559"/>
            <a:ext cx="112620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關鍵字參數：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alpha=0.99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eps=1e-08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weight_decay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momentum=0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centered=False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是方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(root 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meam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square)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的意思，也是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的一種改進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採用均方根作為分母，可緩解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學習率下降較快的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問題，並且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引入均方根，可以減少擺動。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torch.optim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.</a:t>
              </a:r>
              <a:r>
                <a:rPr lang="en-US" altLang="zh-TW" sz="2800" dirty="0">
                  <a:solidFill>
                    <a:schemeClr val="bg1"/>
                  </a:solidFill>
                </a:rPr>
                <a:t> </a:t>
              </a:r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RMSprop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25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129403"/>
              </p:ext>
            </p:extLst>
          </p:nvPr>
        </p:nvGraphicFramePr>
        <p:xfrm>
          <a:off x="289249" y="834577"/>
          <a:ext cx="11262048" cy="558760"/>
        </p:xfrm>
        <a:graphic>
          <a:graphicData uri="http://schemas.openxmlformats.org/drawingml/2006/table">
            <a:tbl>
              <a:tblPr/>
              <a:tblGrid>
                <a:gridCol w="354563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0907485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4802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2400" b="1" dirty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endParaRPr lang="en-US" altLang="zh-TW" sz="1200" dirty="0">
                        <a:solidFill>
                          <a:srgbClr val="C2C2C2"/>
                        </a:solidFill>
                        <a:effectLst/>
                        <a:latin typeface="inherit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optimizer = 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optim.Adam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en-US" altLang="zh-TW" sz="2400" b="1" kern="1200" dirty="0" err="1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model.parameters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(), </a:t>
                      </a:r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關鍵字參數、、、、</a:t>
                      </a:r>
                      <a:r>
                        <a:rPr lang="en-US" altLang="zh-TW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en-US" sz="2400" b="1" kern="1200" dirty="0">
                        <a:solidFill>
                          <a:srgbClr val="F4BB15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289249" y="1503959"/>
            <a:ext cx="112620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關鍵字參數：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betas=(0.9, 0.999)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eps=1e-08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weight_decay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=0</a:t>
            </a: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amsgrad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=False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amsgrad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是否採用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AMSGrad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優化方法，</a:t>
            </a:r>
            <a:r>
              <a:rPr lang="en-US" altLang="zh-TW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asmgrad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優化方法是針對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的改進，通過新增額外的約束，使學習率始終為正值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是帶有動量項的</a:t>
            </a:r>
            <a:r>
              <a:rPr lang="en-US" altLang="zh-CN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，利用梯度的一階矩估計和二階矩估計動態調整每個參數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率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的特點有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次反覆運算學習率都有個確定範圍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，使得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參數比較平穩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</a:t>
            </a:r>
            <a:r>
              <a:rPr lang="en-US" altLang="zh-CN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善於處理稀疏梯度和</a:t>
            </a:r>
            <a:r>
              <a:rPr lang="en-US" altLang="zh-CN" sz="2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善於處理非平穩目標的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</a:t>
            </a:r>
            <a:r>
              <a:rPr lang="zh-CN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記憶體需求較</a:t>
            </a:r>
            <a:r>
              <a:rPr lang="zh-CN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torch.optim.Adam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2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各種優化算法的比較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098" name="Picture 2" descr="这里写图片描述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56" y="1156026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18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各種優化算法的比較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076" name="Picture 4" descr="https://pic1.zhimg.com/80/4a3b4a39ab8e5c556359147b882b4788_720w.web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33" y="1243116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3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各種優化算法的比較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6" name="Picture 2" descr="https://pic1.zhimg.com/80/5d5166a3d3712e7c03af74b1ccacbeac_720w.webp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851" y="1079114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26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45233" y="825086"/>
            <a:ext cx="11485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在實際操作中，我們推薦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作為默認的演算法，一般而言跑起來比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要好一點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也可以試試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SGD+Nesterov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動量。 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更新演算法也包含了一個偏置（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bias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）矯正機制，因為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m,v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兩個矩陣初始為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，在沒有完全熱身之前存在偏差，需要採取一些補償措施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優化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器要如何選擇？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46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076514"/>
              </p:ext>
            </p:extLst>
          </p:nvPr>
        </p:nvGraphicFramePr>
        <p:xfrm>
          <a:off x="425621" y="1135464"/>
          <a:ext cx="11485982" cy="4216116"/>
        </p:xfrm>
        <a:graphic>
          <a:graphicData uri="http://schemas.openxmlformats.org/drawingml/2006/table">
            <a:tbl>
              <a:tblPr/>
              <a:tblGrid>
                <a:gridCol w="411035">
                  <a:extLst>
                    <a:ext uri="{9D8B030D-6E8A-4147-A177-3AD203B41FA5}">
                      <a16:colId xmlns:a16="http://schemas.microsoft.com/office/drawing/2014/main" val="3183438575"/>
                    </a:ext>
                  </a:extLst>
                </a:gridCol>
                <a:gridCol w="11074947">
                  <a:extLst>
                    <a:ext uri="{9D8B030D-6E8A-4147-A177-3AD203B41FA5}">
                      <a16:colId xmlns:a16="http://schemas.microsoft.com/office/drawing/2014/main" val="1112374294"/>
                    </a:ext>
                  </a:extLst>
                </a:gridCol>
              </a:tblGrid>
              <a:tr h="4216116">
                <a:tc>
                  <a:txBody>
                    <a:bodyPr/>
                    <a:lstStyle/>
                    <a:p>
                      <a:pPr algn="ctr" fontAlgn="t"/>
                      <a:endParaRPr lang="en-US" altLang="zh-TW" sz="2400" b="1" dirty="0" smtClean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</a:p>
                    <a:p>
                      <a:pPr algn="ctr" fontAlgn="t"/>
                      <a:endParaRPr lang="en-US" altLang="zh-TW" sz="2400" b="1" dirty="0" smtClean="0">
                        <a:solidFill>
                          <a:srgbClr val="C2C2C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</a:p>
                    <a:p>
                      <a:pPr algn="ctr" fontAlgn="t"/>
                      <a:r>
                        <a:rPr lang="en-US" altLang="zh-TW" sz="2400" b="1" dirty="0" smtClean="0">
                          <a:solidFill>
                            <a:srgbClr val="C2C2C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en-US" altLang="zh-TW" sz="1200" dirty="0">
                        <a:solidFill>
                          <a:srgbClr val="C2C2C2"/>
                        </a:solidFill>
                        <a:effectLst/>
                        <a:latin typeface="inherit"/>
                      </a:endParaRPr>
                    </a:p>
                  </a:txBody>
                  <a:tcPr marL="10119" marR="10119" marT="5060" marB="5060">
                    <a:lnL>
                      <a:noFill/>
                    </a:lnL>
                    <a:lnR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0303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#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定義使用的優化器並設定參數</a:t>
                      </a:r>
                      <a:endParaRPr lang="en-US" altLang="zh-TW" sz="2400" b="1" kern="1200" dirty="0" smtClean="0">
                        <a:solidFill>
                          <a:srgbClr val="F4BB15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optimizer = 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optim.SGD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model.parameters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(), 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lr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=0.01, momentum=0.9)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#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透過</a:t>
                      </a:r>
                      <a:r>
                        <a:rPr lang="en-US" altLang="zh-TW" sz="2400" b="1" kern="1200" dirty="0" err="1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DataLoader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迭代取出批量資料</a:t>
                      </a:r>
                      <a:endParaRPr lang="en-US" altLang="zh-TW" sz="2400" b="1" kern="1200" dirty="0" smtClean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for 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data,label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in dataset: 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</a:t>
                      </a:r>
                      <a:r>
                        <a:rPr lang="en-US" altLang="zh-TW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#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使用迴圈讀取批量資料來訓練</a:t>
                      </a:r>
                      <a:endParaRPr lang="en-US" altLang="zh-TW" sz="2400" b="1" kern="1200" dirty="0" smtClean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optimizer.zero_grad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</a:t>
                      </a:r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  </a:t>
                      </a:r>
                      <a:r>
                        <a:rPr lang="en-US" altLang="zh-TW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#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把前面的梯度歸零，否則會累積前一輪的</a:t>
                      </a:r>
                      <a:endParaRPr lang="en-US" altLang="zh-TW" sz="2400" b="1" kern="1200" dirty="0" smtClean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output = model(data)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</a:t>
                      </a:r>
                      <a:r>
                        <a:rPr lang="en-US" altLang="zh-TW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#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由模型算出預測值</a:t>
                      </a:r>
                      <a:endParaRPr lang="en-US" altLang="zh-TW" sz="2400" b="1" kern="1200" dirty="0" smtClean="0">
                        <a:solidFill>
                          <a:srgbClr val="F4BB15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loss = 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loss_fn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(output, label) 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</a:t>
                      </a:r>
                      <a:r>
                        <a:rPr lang="en-US" altLang="zh-TW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#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利用預測值、目標值，由損失函數算損失值</a:t>
                      </a:r>
                      <a:endParaRPr lang="en-US" altLang="zh-TW" sz="2400" b="1" kern="1200" dirty="0" smtClean="0">
                        <a:solidFill>
                          <a:srgbClr val="F4BB15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loss.backward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 </a:t>
                      </a:r>
                      <a:r>
                        <a:rPr lang="zh-TW" altLang="en-US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                     </a:t>
                      </a:r>
                      <a:r>
                        <a:rPr lang="en-US" altLang="zh-TW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#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由 </a:t>
                      </a:r>
                      <a:r>
                        <a:rPr lang="en-US" altLang="zh-TW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loss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值反向傳播自動求各參數的梯度</a:t>
                      </a:r>
                      <a:endParaRPr lang="en-US" altLang="zh-TW" sz="2400" b="1" kern="1200" dirty="0" smtClean="0">
                        <a:solidFill>
                          <a:srgbClr val="00B0F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dirty="0" smtClean="0">
                          <a:solidFill>
                            <a:srgbClr val="F4BB15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      </a:t>
                      </a:r>
                      <a:r>
                        <a:rPr lang="en-US" altLang="zh-TW" sz="2400" b="1" kern="1200" dirty="0" err="1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optimizer.step</a:t>
                      </a:r>
                      <a:r>
                        <a:rPr lang="en-US" altLang="zh-TW" sz="2400" b="1" kern="1200" dirty="0" smtClean="0">
                          <a:solidFill>
                            <a:srgbClr val="FFFF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 </a:t>
                      </a:r>
                      <a:r>
                        <a:rPr lang="en-US" altLang="zh-TW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#</a:t>
                      </a:r>
                      <a:r>
                        <a:rPr lang="zh-TW" altLang="en-US" sz="2400" b="1" kern="1200" dirty="0" smtClean="0">
                          <a:solidFill>
                            <a:srgbClr val="00B0F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利用各參數的梯度，已指定優化法更新參數</a:t>
                      </a:r>
                      <a:endParaRPr lang="en-US" altLang="zh-TW" sz="2400" b="1" kern="1200" dirty="0" smtClean="0">
                        <a:solidFill>
                          <a:srgbClr val="F4BB15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0119" marR="10119" marT="5060" marB="5060">
                    <a:lnL w="9525" cap="flat" cmpd="sng" algn="ctr">
                      <a:solidFill>
                        <a:srgbClr val="8C8D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91744"/>
                  </a:ext>
                </a:extLst>
              </a:tr>
            </a:tbl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45908"/>
              <a:ext cx="2641894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訓練模型時的優化流程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37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286042" y="874479"/>
            <a:ext cx="11619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比對，可以快速學會</a:t>
            </a:r>
            <a:r>
              <a:rPr lang="en-US" altLang="zh-TW" sz="2400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endParaRPr lang="zh-TW" altLang="zh-TW" sz="24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152357" y="94701"/>
            <a:ext cx="8201465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87238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Tensor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運算操作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81179"/>
              </p:ext>
            </p:extLst>
          </p:nvPr>
        </p:nvGraphicFramePr>
        <p:xfrm>
          <a:off x="315547" y="1780440"/>
          <a:ext cx="1143898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1072">
                  <a:extLst>
                    <a:ext uri="{9D8B030D-6E8A-4147-A177-3AD203B41FA5}">
                      <a16:colId xmlns:a16="http://schemas.microsoft.com/office/drawing/2014/main" val="3810527988"/>
                    </a:ext>
                  </a:extLst>
                </a:gridCol>
                <a:gridCol w="3050886">
                  <a:extLst>
                    <a:ext uri="{9D8B030D-6E8A-4147-A177-3AD203B41FA5}">
                      <a16:colId xmlns:a16="http://schemas.microsoft.com/office/drawing/2014/main" val="1174005808"/>
                    </a:ext>
                  </a:extLst>
                </a:gridCol>
                <a:gridCol w="3417026">
                  <a:extLst>
                    <a:ext uri="{9D8B030D-6E8A-4147-A177-3AD203B41FA5}">
                      <a16:colId xmlns:a16="http://schemas.microsoft.com/office/drawing/2014/main" val="3132468697"/>
                    </a:ext>
                  </a:extLst>
                </a:gridCol>
              </a:tblGrid>
              <a:tr h="453916">
                <a:tc>
                  <a:txBody>
                    <a:bodyPr/>
                    <a:lstStyle/>
                    <a:p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資料套件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NumPy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PyTorch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429235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張量的形狀</a:t>
                      </a: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沿每個軸的長度</a:t>
                      </a: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2400" b="1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x.shape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shape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53116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張量中元素的總數，即形狀的所有元素乘積</a:t>
                      </a:r>
                      <a:endParaRPr lang="zh-TW" altLang="en-US" sz="2400" b="1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size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numel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609500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改變一個張量的形狀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(-1</a:t>
                      </a:r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可自動計算維度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lang="zh-TW" altLang="en-US" sz="2400" b="1" i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 </a:t>
                      </a:r>
                      <a:r>
                        <a:rPr lang="en-US" altLang="zh-TW" sz="24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reshape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 </a:t>
                      </a:r>
                      <a:r>
                        <a:rPr lang="en-US" altLang="zh-TW" sz="24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reshape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     或</a:t>
                      </a:r>
                      <a:endParaRPr lang="en-US" altLang="zh-TW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 </a:t>
                      </a:r>
                      <a:r>
                        <a:rPr lang="en-US" altLang="zh-TW" sz="24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.view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4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328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62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5672727"/>
                  </p:ext>
                </p:extLst>
              </p:nvPr>
            </p:nvGraphicFramePr>
            <p:xfrm>
              <a:off x="306988" y="901476"/>
              <a:ext cx="11578023" cy="57861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10600">
                      <a:extLst>
                        <a:ext uri="{9D8B030D-6E8A-4147-A177-3AD203B41FA5}">
                          <a16:colId xmlns:a16="http://schemas.microsoft.com/office/drawing/2014/main" val="3810527988"/>
                        </a:ext>
                      </a:extLst>
                    </a:gridCol>
                    <a:gridCol w="3630901">
                      <a:extLst>
                        <a:ext uri="{9D8B030D-6E8A-4147-A177-3AD203B41FA5}">
                          <a16:colId xmlns:a16="http://schemas.microsoft.com/office/drawing/2014/main" val="1174005808"/>
                        </a:ext>
                      </a:extLst>
                    </a:gridCol>
                    <a:gridCol w="2936522">
                      <a:extLst>
                        <a:ext uri="{9D8B030D-6E8A-4147-A177-3AD203B41FA5}">
                          <a16:colId xmlns:a16="http://schemas.microsoft.com/office/drawing/2014/main" val="3132468697"/>
                        </a:ext>
                      </a:extLst>
                    </a:gridCol>
                  </a:tblGrid>
                  <a:tr h="453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資料型態</a:t>
                          </a:r>
                          <a:endPara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NumPy</a:t>
                          </a:r>
                          <a:endPara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PyTorch</a:t>
                          </a:r>
                          <a:endPara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6429235"/>
                      </a:ext>
                    </a:extLst>
                  </a:tr>
                  <a:tr h="453916">
                    <a:tc>
                      <a:txBody>
                        <a:bodyPr/>
                        <a:lstStyle/>
                        <a:p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常量：只有一個元素的資料。</a:t>
                          </a:r>
                          <a:endParaRPr lang="en-US" altLang="zh-TW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2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100" b="1" i="1" smtClean="0"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  <m:r>
                                      <a:rPr lang="en-US" altLang="zh-TW" sz="2100" b="1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TW" sz="21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 </a:t>
                          </a:r>
                          <a:r>
                            <a:rPr lang="en-U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=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np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array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3.0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 </a:t>
                          </a:r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</a:t>
                          </a:r>
                          <a:r>
                            <a:rPr lang="es-E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s-E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=</a:t>
                          </a:r>
                          <a:r>
                            <a:rPr lang="es-E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torch</a:t>
                          </a:r>
                          <a:r>
                            <a:rPr lang="es-E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.</a:t>
                          </a:r>
                          <a:r>
                            <a:rPr lang="es-E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tensor([</a:t>
                          </a:r>
                          <a:r>
                            <a:rPr lang="es-E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3.0</a:t>
                          </a:r>
                          <a:r>
                            <a:rPr lang="es-E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]) </a:t>
                          </a:r>
                        </a:p>
                        <a:p>
                          <a:pPr algn="l"/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777187"/>
                      </a:ext>
                    </a:extLst>
                  </a:tr>
                  <a:tr h="453916">
                    <a:tc>
                      <a:txBody>
                        <a:bodyPr/>
                        <a:lstStyle/>
                        <a:p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向量：由幾個常量組成一維的資料</a:t>
                          </a:r>
                          <a:endParaRPr lang="en-US" altLang="zh-TW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2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21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B=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np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arange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24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algn="l"/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(B)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B.shape</a:t>
                          </a:r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 </a:t>
                          </a:r>
                          <a:r>
                            <a:rPr lang="en-U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=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torch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arange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24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(B)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l"/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5284181"/>
                      </a:ext>
                    </a:extLst>
                  </a:tr>
                  <a:tr h="453916">
                    <a:tc>
                      <a:txBody>
                        <a:bodyPr/>
                        <a:lstStyle/>
                        <a:p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矩陣：由幾個向量組成一維的資料，二維的常量</a:t>
                          </a:r>
                          <a:endParaRPr lang="en-US" altLang="zh-TW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TW" sz="2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21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𝟓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𝟒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zh-TW" altLang="en-US" sz="2100" b="1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21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𝟖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𝟗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zh-TW" altLang="en-US" sz="2100" b="1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TW" sz="21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𝟔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𝟕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C=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reshape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6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,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(C)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l"/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C=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reshape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6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,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b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</a:b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(C)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l"/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6072385"/>
                      </a:ext>
                    </a:extLst>
                  </a:tr>
                  <a:tr h="453916">
                    <a:tc>
                      <a:txBody>
                        <a:bodyPr/>
                        <a:lstStyle/>
                        <a:p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張量：由幾個矩陣組成多維的資料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2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⋱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𝟒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𝟓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zh-TW" altLang="en-US" sz="2100" b="1" i="1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sz="2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sz="21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⋱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𝟔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𝟓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altLang="zh-TW" sz="21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zh-TW" altLang="en-US" sz="2100" b="1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d>
                            </m:oMath>
                          </a14:m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D=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reshape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2,3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,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(D)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D=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reshape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2,3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,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(D)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77566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5672727"/>
                  </p:ext>
                </p:extLst>
              </p:nvPr>
            </p:nvGraphicFramePr>
            <p:xfrm>
              <a:off x="306988" y="901476"/>
              <a:ext cx="11578023" cy="57861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10600">
                      <a:extLst>
                        <a:ext uri="{9D8B030D-6E8A-4147-A177-3AD203B41FA5}">
                          <a16:colId xmlns:a16="http://schemas.microsoft.com/office/drawing/2014/main" val="3810527988"/>
                        </a:ext>
                      </a:extLst>
                    </a:gridCol>
                    <a:gridCol w="3630901">
                      <a:extLst>
                        <a:ext uri="{9D8B030D-6E8A-4147-A177-3AD203B41FA5}">
                          <a16:colId xmlns:a16="http://schemas.microsoft.com/office/drawing/2014/main" val="1174005808"/>
                        </a:ext>
                      </a:extLst>
                    </a:gridCol>
                    <a:gridCol w="2936522">
                      <a:extLst>
                        <a:ext uri="{9D8B030D-6E8A-4147-A177-3AD203B41FA5}">
                          <a16:colId xmlns:a16="http://schemas.microsoft.com/office/drawing/2014/main" val="313246869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400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資料型態</a:t>
                          </a:r>
                          <a:endPara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NumPy</a:t>
                          </a:r>
                          <a:endPara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PyTorch</a:t>
                          </a:r>
                          <a:endParaRPr lang="zh-TW" altLang="en-US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6429235"/>
                      </a:ext>
                    </a:extLst>
                  </a:tr>
                  <a:tr h="10515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22" t="-46821" r="-131630" b="-407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 </a:t>
                          </a:r>
                          <a:r>
                            <a:rPr lang="en-U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=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np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array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3.0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 </a:t>
                          </a:r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</a:t>
                          </a:r>
                          <a:r>
                            <a:rPr lang="es-E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s-E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=</a:t>
                          </a:r>
                          <a:r>
                            <a:rPr lang="es-E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torch</a:t>
                          </a:r>
                          <a:r>
                            <a:rPr lang="es-E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.</a:t>
                          </a:r>
                          <a:r>
                            <a:rPr lang="es-E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tensor([</a:t>
                          </a:r>
                          <a:r>
                            <a:rPr lang="es-E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3.0</a:t>
                          </a:r>
                          <a:r>
                            <a:rPr lang="es-E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]) </a:t>
                          </a:r>
                        </a:p>
                        <a:p>
                          <a:pPr algn="l"/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777187"/>
                      </a:ext>
                    </a:extLst>
                  </a:tr>
                  <a:tr h="12643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22" t="-122115" r="-131630" b="-238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B=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np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arange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24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algn="l"/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(B)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B.shape</a:t>
                          </a:r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 </a:t>
                          </a:r>
                          <a:r>
                            <a:rPr lang="en-US" altLang="zh-TW" sz="2100" b="1" dirty="0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=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torch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arange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24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(B)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l"/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5284181"/>
                      </a:ext>
                    </a:extLst>
                  </a:tr>
                  <a:tr h="15843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22" t="-177692" r="-131630" b="-91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C=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reshape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6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,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(C)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l"/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C=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reshape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6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,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  <a:b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</a:b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(C)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algn="l"/>
                          <a:endParaRPr lang="zh-TW" altLang="en-US" sz="2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6072385"/>
                      </a:ext>
                    </a:extLst>
                  </a:tr>
                  <a:tr h="14286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22" t="-307234" r="-131630" b="-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D=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reshape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2,3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,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(D)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D=</a:t>
                          </a:r>
                          <a:r>
                            <a:rPr lang="en-US" altLang="zh-TW" sz="2100" b="1" dirty="0" err="1" smtClean="0"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B.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reshape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2,3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,</a:t>
                          </a:r>
                          <a:r>
                            <a:rPr lang="en-US" altLang="zh-TW" sz="21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4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)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比較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len</a:t>
                          </a:r>
                          <a:r>
                            <a:rPr lang="en-US" altLang="zh-TW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(D)</a:t>
                          </a:r>
                          <a:r>
                            <a:rPr lang="zh-TW" altLang="en-US" sz="2100" b="1" dirty="0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和</a:t>
                          </a:r>
                          <a:r>
                            <a:rPr lang="en-US" altLang="zh-TW" sz="2100" b="1" dirty="0" err="1" smtClean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D.shape</a:t>
                          </a:r>
                          <a:endParaRPr lang="zh-TW" altLang="en-US" sz="2100" b="1" dirty="0" smtClean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775664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群組 9"/>
          <p:cNvGrpSpPr/>
          <p:nvPr/>
        </p:nvGrpSpPr>
        <p:grpSpPr>
          <a:xfrm>
            <a:off x="1821196" y="108769"/>
            <a:ext cx="8420088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3059317" cy="615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型態</a:t>
              </a:r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常量</a:t>
              </a:r>
              <a:r>
                <a:rPr lang="zh-CN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向量</a:t>
              </a:r>
              <a:r>
                <a:rPr lang="zh-CN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矩陣</a:t>
              </a:r>
              <a:r>
                <a:rPr lang="zh-CN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張量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83341"/>
              </p:ext>
            </p:extLst>
          </p:nvPr>
        </p:nvGraphicFramePr>
        <p:xfrm>
          <a:off x="306354" y="1502831"/>
          <a:ext cx="11579289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631">
                  <a:extLst>
                    <a:ext uri="{9D8B030D-6E8A-4147-A177-3AD203B41FA5}">
                      <a16:colId xmlns:a16="http://schemas.microsoft.com/office/drawing/2014/main" val="3810527988"/>
                    </a:ext>
                  </a:extLst>
                </a:gridCol>
                <a:gridCol w="3708439">
                  <a:extLst>
                    <a:ext uri="{9D8B030D-6E8A-4147-A177-3AD203B41FA5}">
                      <a16:colId xmlns:a16="http://schemas.microsoft.com/office/drawing/2014/main" val="1174005808"/>
                    </a:ext>
                  </a:extLst>
                </a:gridCol>
                <a:gridCol w="3816219">
                  <a:extLst>
                    <a:ext uri="{9D8B030D-6E8A-4147-A177-3AD203B41FA5}">
                      <a16:colId xmlns:a16="http://schemas.microsoft.com/office/drawing/2014/main" val="3132468697"/>
                    </a:ext>
                  </a:extLst>
                </a:gridCol>
              </a:tblGrid>
              <a:tr h="4539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資料套件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NumPy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PyTorch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429235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互相轉換</a:t>
                      </a:r>
                      <a:endParaRPr lang="en-US" altLang="zh-TW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Torch</a:t>
                      </a:r>
                      <a:r>
                        <a:rPr lang="zh-TW" altLang="en-US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張量和</a:t>
                      </a:r>
                      <a:r>
                        <a:rPr lang="en-US" altLang="zh-TW" sz="20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numpy</a:t>
                      </a:r>
                      <a:r>
                        <a:rPr lang="zh-TW" altLang="en-US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矩陣會共享記憶體空間，改變其中一個也將改變另一個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為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NdArray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=&gt;Tensor</a:t>
                      </a:r>
                      <a:b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torch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tensor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(A)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endParaRPr lang="en-US" altLang="zh-TW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kern="1200" dirty="0" err="1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torch.from_numpy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(A)</a:t>
                      </a:r>
                      <a:endParaRPr lang="zh-TW" altLang="en-US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為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Tensor=&gt;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NdArray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r>
                        <a:rPr lang="en-US" altLang="zh-TW" sz="2400" b="1" dirty="0" err="1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numpy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756648"/>
                  </a:ext>
                </a:extLst>
              </a:tr>
              <a:tr h="4539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要將</a:t>
                      </a:r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元素個數</a:t>
                      </a:r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為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的張量轉換為</a:t>
                      </a:r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數值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A=</a:t>
                      </a:r>
                      <a:r>
                        <a:rPr lang="en-US" altLang="zh-TW" sz="2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np.array</a:t>
                      </a: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([9.8])</a:t>
                      </a:r>
                      <a:b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r>
                        <a:rPr lang="zh-TW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或</a:t>
                      </a: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A=</a:t>
                      </a:r>
                      <a:r>
                        <a:rPr lang="en-US" altLang="zh-TW" sz="2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torch.tensor</a:t>
                      </a:r>
                      <a:r>
                        <a:rPr lang="en-US" altLang="zh-TW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([9.8])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調用 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item</a:t>
                      </a:r>
                      <a:r>
                        <a:rPr lang="en-US" altLang="zh-TW" sz="2400" b="1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()</a:t>
                      </a:r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 函數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或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Python </a:t>
                      </a:r>
                      <a:r>
                        <a:rPr lang="zh-CN" altLang="en-US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的內置函數</a:t>
                      </a:r>
                      <a: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/>
                      </a:r>
                      <a:br>
                        <a:rPr lang="en-US" altLang="zh-CN" sz="2400" b="1" i="0" kern="1200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</a:br>
                      <a:endParaRPr lang="en-US" altLang="zh-CN" sz="2400" b="1" i="0" kern="1200" dirty="0" smtClean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2400" b="1" dirty="0" err="1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A.item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()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r>
                        <a:rPr lang="en-US" altLang="zh-TW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float(A)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2050"/>
                  </a:ext>
                </a:extLst>
              </a:tr>
            </a:tbl>
          </a:graphicData>
        </a:graphic>
      </p:graphicFrame>
      <p:grpSp>
        <p:nvGrpSpPr>
          <p:cNvPr id="10" name="群組 9"/>
          <p:cNvGrpSpPr/>
          <p:nvPr/>
        </p:nvGrpSpPr>
        <p:grpSpPr>
          <a:xfrm>
            <a:off x="1821196" y="108769"/>
            <a:ext cx="8884318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45908"/>
              <a:ext cx="2686642" cy="61581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Tensor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和其它資料格式間的轉換</a:t>
              </a:r>
              <a:endPara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6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zh-TW" altLang="en-US" sz="6000" b="1" kern="0" dirty="0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自動求導</a:t>
            </a:r>
            <a:r>
              <a:rPr lang="en-US" altLang="zh-TW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/>
            </a:r>
            <a:br>
              <a:rPr lang="en-US" altLang="zh-TW" sz="6000" b="1" kern="0" dirty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</a:br>
            <a:r>
              <a:rPr lang="en-US" altLang="zh-TW" sz="6000" b="1" kern="0" dirty="0" err="1" smtClean="0">
                <a:solidFill>
                  <a:srgbClr val="2D4358"/>
                </a:solidFill>
                <a:latin typeface="Microsoft JhengHei"/>
                <a:ea typeface="Microsoft JhengHei"/>
                <a:cs typeface="Microsoft JhengHei"/>
              </a:rPr>
              <a:t>AutoGrad</a:t>
            </a:r>
            <a:endParaRPr lang="zh-TW" altLang="zh-TW" sz="6000" b="1" kern="0" dirty="0">
              <a:solidFill>
                <a:srgbClr val="2D4358"/>
              </a:solidFill>
              <a:latin typeface="Microsoft JhengHei"/>
              <a:ea typeface="Microsoft JhengHei"/>
              <a:cs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0000" b="1" i="0" u="none" strike="noStrike" kern="0" cap="none" spc="0" normalizeH="0" baseline="0" noProof="0" dirty="0" smtClean="0">
                <a:ln>
                  <a:noFill/>
                </a:ln>
                <a:solidFill>
                  <a:srgbClr val="B0DEEE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kumimoji="0" sz="10000" b="1" i="0" u="none" strike="noStrike" kern="0" cap="none" spc="0" normalizeH="0" baseline="0" noProof="0" dirty="0">
              <a:ln>
                <a:noFill/>
              </a:ln>
              <a:solidFill>
                <a:srgbClr val="B0DEEE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5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kumimoji="0" sz="1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609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0000FF"/>
      </a:hlink>
      <a:folHlink>
        <a:srgbClr val="800080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37443</TotalTime>
  <Words>6571</Words>
  <Application>Microsoft Office PowerPoint</Application>
  <PresentationFormat>寬螢幕</PresentationFormat>
  <Paragraphs>695</Paragraphs>
  <Slides>59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59</vt:i4>
      </vt:variant>
    </vt:vector>
  </HeadingPairs>
  <TitlesOfParts>
    <vt:vector size="76" baseType="lpstr">
      <vt:lpstr>inherit</vt:lpstr>
      <vt:lpstr>Lato</vt:lpstr>
      <vt:lpstr>微软雅黑</vt:lpstr>
      <vt:lpstr>微软雅黑</vt:lpstr>
      <vt:lpstr>Montserrat Semi Bold</vt:lpstr>
      <vt:lpstr>Montserrat SemiBold</vt:lpstr>
      <vt:lpstr>Microsoft JhengHei</vt:lpstr>
      <vt:lpstr>Microsoft JhengHei</vt:lpstr>
      <vt:lpstr>新細明體</vt:lpstr>
      <vt:lpstr>Arial</vt:lpstr>
      <vt:lpstr>Calibri</vt:lpstr>
      <vt:lpstr>Cambria Math</vt:lpstr>
      <vt:lpstr>Symbol</vt:lpstr>
      <vt:lpstr>Times New Roman</vt:lpstr>
      <vt:lpstr>Wingdings</vt:lpstr>
      <vt:lpstr>Office Theme</vt:lpstr>
      <vt:lpstr>1_Office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USER</cp:lastModifiedBy>
  <cp:revision>566</cp:revision>
  <dcterms:created xsi:type="dcterms:W3CDTF">2018-05-05T03:43:01Z</dcterms:created>
  <dcterms:modified xsi:type="dcterms:W3CDTF">2023-02-09T00:34:58Z</dcterms:modified>
</cp:coreProperties>
</file>